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31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4709" y="980242"/>
            <a:ext cx="7627382" cy="3934301"/>
          </a:xfrm>
          <a:prstGeom prst="rect">
            <a:avLst/>
          </a:prstGeom>
          <a:noFill/>
          <a:ln/>
        </p:spPr>
        <p:txBody>
          <a:bodyPr wrap="square" rtlCol="0" anchor="t"/>
          <a:lstStyle/>
          <a:p>
            <a:pPr marL="0" indent="0">
              <a:lnSpc>
                <a:spcPts val="7744"/>
              </a:lnSpc>
              <a:buNone/>
            </a:pPr>
            <a:r>
              <a:rPr lang="en-US" sz="6195" dirty="0">
                <a:solidFill>
                  <a:srgbClr val="FAEBEB"/>
                </a:solidFill>
                <a:latin typeface="Dela Gothic One" pitchFamily="34" charset="0"/>
                <a:ea typeface="Dela Gothic One" pitchFamily="34" charset="-122"/>
                <a:cs typeface="Dela Gothic One" pitchFamily="34" charset="-120"/>
              </a:rPr>
              <a:t>Economic Inequality as a Modern Challenge</a:t>
            </a:r>
            <a:endParaRPr lang="en-US" sz="6195" dirty="0"/>
          </a:p>
        </p:txBody>
      </p:sp>
      <p:sp>
        <p:nvSpPr>
          <p:cNvPr id="6" name="Text 2"/>
          <p:cNvSpPr/>
          <p:nvPr/>
        </p:nvSpPr>
        <p:spPr>
          <a:xfrm>
            <a:off x="6244709" y="5239464"/>
            <a:ext cx="7627382"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Economic inequality, a pervasive challenge in modern societies, refers to the uneven distribution of wealth, income, and resources among individuals and groups. This disparity fuels social tensions, undermines economic growth, and jeopardizes overall well-being.</a:t>
            </a:r>
            <a:endParaRPr lang="en-US" sz="1706" dirty="0"/>
          </a:p>
        </p:txBody>
      </p:sp>
      <p:sp>
        <p:nvSpPr>
          <p:cNvPr id="7" name="Shape 3"/>
          <p:cNvSpPr/>
          <p:nvPr/>
        </p:nvSpPr>
        <p:spPr>
          <a:xfrm>
            <a:off x="6244709" y="6886218"/>
            <a:ext cx="346591" cy="346591"/>
          </a:xfrm>
          <a:prstGeom prst="roundRect">
            <a:avLst>
              <a:gd name="adj" fmla="val 26380043"/>
            </a:avLst>
          </a:prstGeom>
          <a:noFill/>
          <a:ln w="7620">
            <a:solidFill>
              <a:srgbClr val="FFFFFF"/>
            </a:solidFill>
            <a:prstDash val="solid"/>
          </a:ln>
        </p:spPr>
      </p:sp>
      <p:sp>
        <p:nvSpPr>
          <p:cNvPr id="9" name="Text 4"/>
          <p:cNvSpPr/>
          <p:nvPr/>
        </p:nvSpPr>
        <p:spPr>
          <a:xfrm>
            <a:off x="6699528" y="6870025"/>
            <a:ext cx="4328517" cy="379214"/>
          </a:xfrm>
          <a:prstGeom prst="rect">
            <a:avLst/>
          </a:prstGeom>
          <a:noFill/>
          <a:ln/>
        </p:spPr>
        <p:txBody>
          <a:bodyPr wrap="none" rtlCol="0" anchor="t"/>
          <a:lstStyle/>
          <a:p>
            <a:pPr marL="0" indent="0" algn="l">
              <a:lnSpc>
                <a:spcPts val="2986"/>
              </a:lnSpc>
              <a:buNone/>
            </a:pPr>
            <a:r>
              <a:rPr lang="en-US" sz="2133" b="1" dirty="0" smtClean="0">
                <a:solidFill>
                  <a:srgbClr val="FFE5E5"/>
                </a:solidFill>
                <a:latin typeface="DM Sans" pitchFamily="34" charset="0"/>
                <a:ea typeface="DM Sans" pitchFamily="34" charset="-122"/>
              </a:rPr>
              <a:t>Tony </a:t>
            </a:r>
            <a:r>
              <a:rPr lang="en-US" sz="2133" b="1" dirty="0" err="1" smtClean="0">
                <a:solidFill>
                  <a:srgbClr val="FFE5E5"/>
                </a:solidFill>
                <a:latin typeface="DM Sans" pitchFamily="34" charset="0"/>
                <a:ea typeface="DM Sans" pitchFamily="34" charset="-122"/>
              </a:rPr>
              <a:t>Gitonga</a:t>
            </a:r>
            <a:endParaRPr lang="en-US" sz="21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58773" y="1120616"/>
            <a:ext cx="7826454" cy="1238488"/>
          </a:xfrm>
          <a:prstGeom prst="rect">
            <a:avLst/>
          </a:prstGeom>
          <a:noFill/>
          <a:ln/>
        </p:spPr>
        <p:txBody>
          <a:bodyPr wrap="square" rtlCol="0" anchor="t"/>
          <a:lstStyle/>
          <a:p>
            <a:pPr marL="0" indent="0">
              <a:lnSpc>
                <a:spcPts val="4876"/>
              </a:lnSpc>
              <a:buNone/>
            </a:pPr>
            <a:r>
              <a:rPr lang="en-US" sz="3901" dirty="0">
                <a:solidFill>
                  <a:srgbClr val="FAEBEB"/>
                </a:solidFill>
                <a:latin typeface="Dela Gothic One" pitchFamily="34" charset="0"/>
                <a:ea typeface="Dela Gothic One" pitchFamily="34" charset="-122"/>
                <a:cs typeface="Dela Gothic One" pitchFamily="34" charset="-120"/>
              </a:rPr>
              <a:t>Understanding Economic Inequality</a:t>
            </a:r>
            <a:endParaRPr lang="en-US" sz="3901" dirty="0"/>
          </a:p>
        </p:txBody>
      </p:sp>
      <p:sp>
        <p:nvSpPr>
          <p:cNvPr id="6" name="Shape 2"/>
          <p:cNvSpPr/>
          <p:nvPr/>
        </p:nvSpPr>
        <p:spPr>
          <a:xfrm>
            <a:off x="658773" y="2853095"/>
            <a:ext cx="423505" cy="423505"/>
          </a:xfrm>
          <a:prstGeom prst="roundRect">
            <a:avLst>
              <a:gd name="adj" fmla="val 18669"/>
            </a:avLst>
          </a:prstGeom>
          <a:solidFill>
            <a:srgbClr val="740B0B"/>
          </a:solidFill>
          <a:ln w="7620">
            <a:solidFill>
              <a:srgbClr val="8D2424"/>
            </a:solidFill>
            <a:prstDash val="solid"/>
          </a:ln>
        </p:spPr>
      </p:sp>
      <p:sp>
        <p:nvSpPr>
          <p:cNvPr id="7" name="Text 3"/>
          <p:cNvSpPr/>
          <p:nvPr/>
        </p:nvSpPr>
        <p:spPr>
          <a:xfrm>
            <a:off x="783074" y="2916198"/>
            <a:ext cx="174784" cy="297180"/>
          </a:xfrm>
          <a:prstGeom prst="rect">
            <a:avLst/>
          </a:prstGeom>
          <a:noFill/>
          <a:ln/>
        </p:spPr>
        <p:txBody>
          <a:bodyPr wrap="none" rtlCol="0" anchor="t"/>
          <a:lstStyle/>
          <a:p>
            <a:pPr marL="0" indent="0" algn="ctr">
              <a:lnSpc>
                <a:spcPts val="2340"/>
              </a:lnSpc>
              <a:buNone/>
            </a:pPr>
            <a:r>
              <a:rPr lang="en-US" sz="2340" dirty="0">
                <a:solidFill>
                  <a:srgbClr val="FFE5E5"/>
                </a:solidFill>
                <a:latin typeface="Dela Gothic One" pitchFamily="34" charset="0"/>
                <a:ea typeface="Dela Gothic One" pitchFamily="34" charset="-122"/>
                <a:cs typeface="Dela Gothic One" pitchFamily="34" charset="-120"/>
              </a:rPr>
              <a:t>1</a:t>
            </a:r>
            <a:endParaRPr lang="en-US" sz="2340" dirty="0"/>
          </a:p>
        </p:txBody>
      </p:sp>
      <p:sp>
        <p:nvSpPr>
          <p:cNvPr id="8" name="Text 4"/>
          <p:cNvSpPr/>
          <p:nvPr/>
        </p:nvSpPr>
        <p:spPr>
          <a:xfrm>
            <a:off x="1270516" y="2853095"/>
            <a:ext cx="2476976" cy="309563"/>
          </a:xfrm>
          <a:prstGeom prst="rect">
            <a:avLst/>
          </a:prstGeom>
          <a:noFill/>
          <a:ln/>
        </p:spPr>
        <p:txBody>
          <a:bodyPr wrap="none" rtlCol="0" anchor="t"/>
          <a:lstStyle/>
          <a:p>
            <a:pPr marL="0" indent="0">
              <a:lnSpc>
                <a:spcPts val="2438"/>
              </a:lnSpc>
              <a:buNone/>
            </a:pPr>
            <a:r>
              <a:rPr lang="en-US" sz="1950" dirty="0">
                <a:solidFill>
                  <a:srgbClr val="FFE5E5"/>
                </a:solidFill>
                <a:latin typeface="Dela Gothic One" pitchFamily="34" charset="0"/>
                <a:ea typeface="Dela Gothic One" pitchFamily="34" charset="-122"/>
                <a:cs typeface="Dela Gothic One" pitchFamily="34" charset="-120"/>
              </a:rPr>
              <a:t>Definition</a:t>
            </a:r>
            <a:endParaRPr lang="en-US" sz="1950" dirty="0"/>
          </a:p>
        </p:txBody>
      </p:sp>
      <p:sp>
        <p:nvSpPr>
          <p:cNvPr id="9" name="Text 5"/>
          <p:cNvSpPr/>
          <p:nvPr/>
        </p:nvSpPr>
        <p:spPr>
          <a:xfrm>
            <a:off x="1270516" y="3275528"/>
            <a:ext cx="3207425" cy="1806654"/>
          </a:xfrm>
          <a:prstGeom prst="rect">
            <a:avLst/>
          </a:prstGeom>
          <a:noFill/>
          <a:ln/>
        </p:spPr>
        <p:txBody>
          <a:bodyPr wrap="square" rtlCol="0" anchor="t"/>
          <a:lstStyle/>
          <a:p>
            <a:pPr marL="0" indent="0">
              <a:lnSpc>
                <a:spcPts val="2372"/>
              </a:lnSpc>
              <a:buNone/>
            </a:pPr>
            <a:r>
              <a:rPr lang="en-US" sz="1482" dirty="0">
                <a:solidFill>
                  <a:srgbClr val="FFE5E5"/>
                </a:solidFill>
                <a:latin typeface="DM Sans" pitchFamily="34" charset="0"/>
                <a:ea typeface="DM Sans" pitchFamily="34" charset="-122"/>
                <a:cs typeface="DM Sans" pitchFamily="34" charset="-120"/>
              </a:rPr>
              <a:t>Economic inequality measures the extent of income and wealth disparities within a society. It can be analyzed across different socioeconomic groups, regions, and countries.</a:t>
            </a:r>
            <a:endParaRPr lang="en-US" sz="1482" dirty="0"/>
          </a:p>
        </p:txBody>
      </p:sp>
      <p:sp>
        <p:nvSpPr>
          <p:cNvPr id="10" name="Shape 6"/>
          <p:cNvSpPr/>
          <p:nvPr/>
        </p:nvSpPr>
        <p:spPr>
          <a:xfrm>
            <a:off x="4666178" y="2853095"/>
            <a:ext cx="423505" cy="423505"/>
          </a:xfrm>
          <a:prstGeom prst="roundRect">
            <a:avLst>
              <a:gd name="adj" fmla="val 18669"/>
            </a:avLst>
          </a:prstGeom>
          <a:solidFill>
            <a:srgbClr val="740B0B"/>
          </a:solidFill>
          <a:ln w="7620">
            <a:solidFill>
              <a:srgbClr val="8D2424"/>
            </a:solidFill>
            <a:prstDash val="solid"/>
          </a:ln>
        </p:spPr>
      </p:sp>
      <p:sp>
        <p:nvSpPr>
          <p:cNvPr id="11" name="Text 7"/>
          <p:cNvSpPr/>
          <p:nvPr/>
        </p:nvSpPr>
        <p:spPr>
          <a:xfrm>
            <a:off x="4753808" y="2916198"/>
            <a:ext cx="248245" cy="297180"/>
          </a:xfrm>
          <a:prstGeom prst="rect">
            <a:avLst/>
          </a:prstGeom>
          <a:noFill/>
          <a:ln/>
        </p:spPr>
        <p:txBody>
          <a:bodyPr wrap="none" rtlCol="0" anchor="t"/>
          <a:lstStyle/>
          <a:p>
            <a:pPr marL="0" indent="0" algn="ctr">
              <a:lnSpc>
                <a:spcPts val="2340"/>
              </a:lnSpc>
              <a:buNone/>
            </a:pPr>
            <a:r>
              <a:rPr lang="en-US" sz="2340" dirty="0">
                <a:solidFill>
                  <a:srgbClr val="FFE5E5"/>
                </a:solidFill>
                <a:latin typeface="Dela Gothic One" pitchFamily="34" charset="0"/>
                <a:ea typeface="Dela Gothic One" pitchFamily="34" charset="-122"/>
                <a:cs typeface="Dela Gothic One" pitchFamily="34" charset="-120"/>
              </a:rPr>
              <a:t>2</a:t>
            </a:r>
            <a:endParaRPr lang="en-US" sz="2340" dirty="0"/>
          </a:p>
        </p:txBody>
      </p:sp>
      <p:sp>
        <p:nvSpPr>
          <p:cNvPr id="12" name="Text 8"/>
          <p:cNvSpPr/>
          <p:nvPr/>
        </p:nvSpPr>
        <p:spPr>
          <a:xfrm>
            <a:off x="5277922" y="2853095"/>
            <a:ext cx="2476976" cy="309563"/>
          </a:xfrm>
          <a:prstGeom prst="rect">
            <a:avLst/>
          </a:prstGeom>
          <a:noFill/>
          <a:ln/>
        </p:spPr>
        <p:txBody>
          <a:bodyPr wrap="none" rtlCol="0" anchor="t"/>
          <a:lstStyle/>
          <a:p>
            <a:pPr marL="0" indent="0">
              <a:lnSpc>
                <a:spcPts val="2438"/>
              </a:lnSpc>
              <a:buNone/>
            </a:pPr>
            <a:r>
              <a:rPr lang="en-US" sz="1950" dirty="0">
                <a:solidFill>
                  <a:srgbClr val="FFE5E5"/>
                </a:solidFill>
                <a:latin typeface="Dela Gothic One" pitchFamily="34" charset="0"/>
                <a:ea typeface="Dela Gothic One" pitchFamily="34" charset="-122"/>
                <a:cs typeface="Dela Gothic One" pitchFamily="34" charset="-120"/>
              </a:rPr>
              <a:t>Types</a:t>
            </a:r>
            <a:endParaRPr lang="en-US" sz="1950" dirty="0"/>
          </a:p>
        </p:txBody>
      </p:sp>
      <p:sp>
        <p:nvSpPr>
          <p:cNvPr id="13" name="Text 9"/>
          <p:cNvSpPr/>
          <p:nvPr/>
        </p:nvSpPr>
        <p:spPr>
          <a:xfrm>
            <a:off x="5277922" y="3275528"/>
            <a:ext cx="3207425" cy="1806654"/>
          </a:xfrm>
          <a:prstGeom prst="rect">
            <a:avLst/>
          </a:prstGeom>
          <a:noFill/>
          <a:ln/>
        </p:spPr>
        <p:txBody>
          <a:bodyPr wrap="square" rtlCol="0" anchor="t"/>
          <a:lstStyle/>
          <a:p>
            <a:pPr marL="0" indent="0">
              <a:lnSpc>
                <a:spcPts val="2372"/>
              </a:lnSpc>
              <a:buNone/>
            </a:pPr>
            <a:r>
              <a:rPr lang="en-US" sz="1482" dirty="0">
                <a:solidFill>
                  <a:srgbClr val="FFE5E5"/>
                </a:solidFill>
                <a:latin typeface="DM Sans" pitchFamily="34" charset="0"/>
                <a:ea typeface="DM Sans" pitchFamily="34" charset="-122"/>
                <a:cs typeface="DM Sans" pitchFamily="34" charset="-120"/>
              </a:rPr>
              <a:t>Income inequality refers to differences in earnings from work and investments, while wealth inequality captures disparities in assets such as property, stocks, and bonds.</a:t>
            </a:r>
            <a:endParaRPr lang="en-US" sz="1482" dirty="0"/>
          </a:p>
        </p:txBody>
      </p:sp>
      <p:sp>
        <p:nvSpPr>
          <p:cNvPr id="14" name="Shape 10"/>
          <p:cNvSpPr/>
          <p:nvPr/>
        </p:nvSpPr>
        <p:spPr>
          <a:xfrm>
            <a:off x="658773" y="5482114"/>
            <a:ext cx="423505" cy="423505"/>
          </a:xfrm>
          <a:prstGeom prst="roundRect">
            <a:avLst>
              <a:gd name="adj" fmla="val 18669"/>
            </a:avLst>
          </a:prstGeom>
          <a:solidFill>
            <a:srgbClr val="740B0B"/>
          </a:solidFill>
          <a:ln w="7620">
            <a:solidFill>
              <a:srgbClr val="8D2424"/>
            </a:solidFill>
            <a:prstDash val="solid"/>
          </a:ln>
        </p:spPr>
      </p:sp>
      <p:sp>
        <p:nvSpPr>
          <p:cNvPr id="15" name="Text 11"/>
          <p:cNvSpPr/>
          <p:nvPr/>
        </p:nvSpPr>
        <p:spPr>
          <a:xfrm>
            <a:off x="739616" y="5545217"/>
            <a:ext cx="261818" cy="297180"/>
          </a:xfrm>
          <a:prstGeom prst="rect">
            <a:avLst/>
          </a:prstGeom>
          <a:noFill/>
          <a:ln/>
        </p:spPr>
        <p:txBody>
          <a:bodyPr wrap="none" rtlCol="0" anchor="t"/>
          <a:lstStyle/>
          <a:p>
            <a:pPr marL="0" indent="0" algn="ctr">
              <a:lnSpc>
                <a:spcPts val="2340"/>
              </a:lnSpc>
              <a:buNone/>
            </a:pPr>
            <a:r>
              <a:rPr lang="en-US" sz="2340" dirty="0">
                <a:solidFill>
                  <a:srgbClr val="FFE5E5"/>
                </a:solidFill>
                <a:latin typeface="Dela Gothic One" pitchFamily="34" charset="0"/>
                <a:ea typeface="Dela Gothic One" pitchFamily="34" charset="-122"/>
                <a:cs typeface="Dela Gothic One" pitchFamily="34" charset="-120"/>
              </a:rPr>
              <a:t>3</a:t>
            </a:r>
            <a:endParaRPr lang="en-US" sz="2340" dirty="0"/>
          </a:p>
        </p:txBody>
      </p:sp>
      <p:sp>
        <p:nvSpPr>
          <p:cNvPr id="16" name="Text 12"/>
          <p:cNvSpPr/>
          <p:nvPr/>
        </p:nvSpPr>
        <p:spPr>
          <a:xfrm>
            <a:off x="1270516" y="5482114"/>
            <a:ext cx="2476976" cy="309563"/>
          </a:xfrm>
          <a:prstGeom prst="rect">
            <a:avLst/>
          </a:prstGeom>
          <a:noFill/>
          <a:ln/>
        </p:spPr>
        <p:txBody>
          <a:bodyPr wrap="none" rtlCol="0" anchor="t"/>
          <a:lstStyle/>
          <a:p>
            <a:pPr marL="0" indent="0">
              <a:lnSpc>
                <a:spcPts val="2438"/>
              </a:lnSpc>
              <a:buNone/>
            </a:pPr>
            <a:r>
              <a:rPr lang="en-US" sz="1950" dirty="0">
                <a:solidFill>
                  <a:srgbClr val="FFE5E5"/>
                </a:solidFill>
                <a:latin typeface="Dela Gothic One" pitchFamily="34" charset="0"/>
                <a:ea typeface="Dela Gothic One" pitchFamily="34" charset="-122"/>
                <a:cs typeface="Dela Gothic One" pitchFamily="34" charset="-120"/>
              </a:rPr>
              <a:t>Measurement</a:t>
            </a:r>
            <a:endParaRPr lang="en-US" sz="1950" dirty="0"/>
          </a:p>
        </p:txBody>
      </p:sp>
      <p:sp>
        <p:nvSpPr>
          <p:cNvPr id="17" name="Text 13"/>
          <p:cNvSpPr/>
          <p:nvPr/>
        </p:nvSpPr>
        <p:spPr>
          <a:xfrm>
            <a:off x="1270516" y="5904548"/>
            <a:ext cx="3207425" cy="1204436"/>
          </a:xfrm>
          <a:prstGeom prst="rect">
            <a:avLst/>
          </a:prstGeom>
          <a:noFill/>
          <a:ln/>
        </p:spPr>
        <p:txBody>
          <a:bodyPr wrap="square" rtlCol="0" anchor="t"/>
          <a:lstStyle/>
          <a:p>
            <a:pPr marL="0" indent="0">
              <a:lnSpc>
                <a:spcPts val="2372"/>
              </a:lnSpc>
              <a:buNone/>
            </a:pPr>
            <a:r>
              <a:rPr lang="en-US" sz="1482" dirty="0">
                <a:solidFill>
                  <a:srgbClr val="FFE5E5"/>
                </a:solidFill>
                <a:latin typeface="DM Sans" pitchFamily="34" charset="0"/>
                <a:ea typeface="DM Sans" pitchFamily="34" charset="-122"/>
                <a:cs typeface="DM Sans" pitchFamily="34" charset="-120"/>
              </a:rPr>
              <a:t>Common metrics for measuring economic inequality include the Gini coefficient, the Palma ratio, and the income share of the top 1%.</a:t>
            </a:r>
            <a:endParaRPr lang="en-US" sz="1482" dirty="0"/>
          </a:p>
        </p:txBody>
      </p:sp>
      <p:sp>
        <p:nvSpPr>
          <p:cNvPr id="18" name="Shape 14"/>
          <p:cNvSpPr/>
          <p:nvPr/>
        </p:nvSpPr>
        <p:spPr>
          <a:xfrm>
            <a:off x="4666178" y="5482114"/>
            <a:ext cx="423505" cy="423505"/>
          </a:xfrm>
          <a:prstGeom prst="roundRect">
            <a:avLst>
              <a:gd name="adj" fmla="val 18669"/>
            </a:avLst>
          </a:prstGeom>
          <a:solidFill>
            <a:srgbClr val="740B0B"/>
          </a:solidFill>
          <a:ln w="7620">
            <a:solidFill>
              <a:srgbClr val="8D2424"/>
            </a:solidFill>
            <a:prstDash val="solid"/>
          </a:ln>
        </p:spPr>
      </p:sp>
      <p:sp>
        <p:nvSpPr>
          <p:cNvPr id="19" name="Text 15"/>
          <p:cNvSpPr/>
          <p:nvPr/>
        </p:nvSpPr>
        <p:spPr>
          <a:xfrm>
            <a:off x="4740593" y="5545217"/>
            <a:ext cx="274677" cy="297180"/>
          </a:xfrm>
          <a:prstGeom prst="rect">
            <a:avLst/>
          </a:prstGeom>
          <a:noFill/>
          <a:ln/>
        </p:spPr>
        <p:txBody>
          <a:bodyPr wrap="none" rtlCol="0" anchor="t"/>
          <a:lstStyle/>
          <a:p>
            <a:pPr marL="0" indent="0" algn="ctr">
              <a:lnSpc>
                <a:spcPts val="2340"/>
              </a:lnSpc>
              <a:buNone/>
            </a:pPr>
            <a:r>
              <a:rPr lang="en-US" sz="2340" dirty="0">
                <a:solidFill>
                  <a:srgbClr val="FFE5E5"/>
                </a:solidFill>
                <a:latin typeface="Dela Gothic One" pitchFamily="34" charset="0"/>
                <a:ea typeface="Dela Gothic One" pitchFamily="34" charset="-122"/>
                <a:cs typeface="Dela Gothic One" pitchFamily="34" charset="-120"/>
              </a:rPr>
              <a:t>4</a:t>
            </a:r>
            <a:endParaRPr lang="en-US" sz="2340" dirty="0"/>
          </a:p>
        </p:txBody>
      </p:sp>
      <p:sp>
        <p:nvSpPr>
          <p:cNvPr id="20" name="Text 16"/>
          <p:cNvSpPr/>
          <p:nvPr/>
        </p:nvSpPr>
        <p:spPr>
          <a:xfrm>
            <a:off x="5277922" y="5482114"/>
            <a:ext cx="2476976" cy="309563"/>
          </a:xfrm>
          <a:prstGeom prst="rect">
            <a:avLst/>
          </a:prstGeom>
          <a:noFill/>
          <a:ln/>
        </p:spPr>
        <p:txBody>
          <a:bodyPr wrap="none" rtlCol="0" anchor="t"/>
          <a:lstStyle/>
          <a:p>
            <a:pPr marL="0" indent="0">
              <a:lnSpc>
                <a:spcPts val="2438"/>
              </a:lnSpc>
              <a:buNone/>
            </a:pPr>
            <a:r>
              <a:rPr lang="en-US" sz="1950" dirty="0">
                <a:solidFill>
                  <a:srgbClr val="FFE5E5"/>
                </a:solidFill>
                <a:latin typeface="Dela Gothic One" pitchFamily="34" charset="0"/>
                <a:ea typeface="Dela Gothic One" pitchFamily="34" charset="-122"/>
                <a:cs typeface="Dela Gothic One" pitchFamily="34" charset="-120"/>
              </a:rPr>
              <a:t>Impact</a:t>
            </a:r>
            <a:endParaRPr lang="en-US" sz="1950" dirty="0"/>
          </a:p>
        </p:txBody>
      </p:sp>
      <p:sp>
        <p:nvSpPr>
          <p:cNvPr id="21" name="Text 17"/>
          <p:cNvSpPr/>
          <p:nvPr/>
        </p:nvSpPr>
        <p:spPr>
          <a:xfrm>
            <a:off x="5277922" y="5904548"/>
            <a:ext cx="3207425" cy="1204436"/>
          </a:xfrm>
          <a:prstGeom prst="rect">
            <a:avLst/>
          </a:prstGeom>
          <a:noFill/>
          <a:ln/>
        </p:spPr>
        <p:txBody>
          <a:bodyPr wrap="square" rtlCol="0" anchor="t"/>
          <a:lstStyle/>
          <a:p>
            <a:pPr marL="0" indent="0">
              <a:lnSpc>
                <a:spcPts val="2372"/>
              </a:lnSpc>
              <a:buNone/>
            </a:pPr>
            <a:r>
              <a:rPr lang="en-US" sz="1482" dirty="0">
                <a:solidFill>
                  <a:srgbClr val="FFE5E5"/>
                </a:solidFill>
                <a:latin typeface="DM Sans" pitchFamily="34" charset="0"/>
                <a:ea typeface="DM Sans" pitchFamily="34" charset="-122"/>
                <a:cs typeface="DM Sans" pitchFamily="34" charset="-120"/>
              </a:rPr>
              <a:t>Inequality can hinder social mobility, erode trust in institutions, and exacerbate social and political unrest.</a:t>
            </a:r>
            <a:endParaRPr lang="en-US" sz="148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758309" y="2232303"/>
            <a:ext cx="10459760" cy="712708"/>
          </a:xfrm>
          <a:prstGeom prst="rect">
            <a:avLst/>
          </a:prstGeom>
          <a:noFill/>
          <a:ln/>
        </p:spPr>
        <p:txBody>
          <a:bodyPr wrap="non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Causes of Economic Inequality</a:t>
            </a:r>
            <a:endParaRPr lang="en-US" sz="4489" dirty="0"/>
          </a:p>
        </p:txBody>
      </p:sp>
      <p:sp>
        <p:nvSpPr>
          <p:cNvPr id="5" name="Text 2"/>
          <p:cNvSpPr/>
          <p:nvPr/>
        </p:nvSpPr>
        <p:spPr>
          <a:xfrm>
            <a:off x="758309" y="3486507"/>
            <a:ext cx="4018359" cy="712470"/>
          </a:xfrm>
          <a:prstGeom prst="rect">
            <a:avLst/>
          </a:prstGeom>
          <a:noFill/>
          <a:ln/>
        </p:spPr>
        <p:txBody>
          <a:bodyPr wrap="squar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Technological Advancements</a:t>
            </a:r>
            <a:endParaRPr lang="en-US" sz="2245" dirty="0"/>
          </a:p>
        </p:txBody>
      </p:sp>
      <p:sp>
        <p:nvSpPr>
          <p:cNvPr id="6" name="Text 3"/>
          <p:cNvSpPr/>
          <p:nvPr/>
        </p:nvSpPr>
        <p:spPr>
          <a:xfrm>
            <a:off x="758309" y="4415552"/>
            <a:ext cx="4018359"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Rapid technological advancements can lead to job displacement and wage stagnation, widening the gap between skilled and unskilled workers.</a:t>
            </a:r>
            <a:endParaRPr lang="en-US" sz="1706" dirty="0"/>
          </a:p>
        </p:txBody>
      </p:sp>
      <p:sp>
        <p:nvSpPr>
          <p:cNvPr id="7" name="Text 4"/>
          <p:cNvSpPr/>
          <p:nvPr/>
        </p:nvSpPr>
        <p:spPr>
          <a:xfrm>
            <a:off x="5312926" y="3486507"/>
            <a:ext cx="4004786"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Globalization and Trade</a:t>
            </a:r>
            <a:endParaRPr lang="en-US" sz="2245" dirty="0"/>
          </a:p>
        </p:txBody>
      </p:sp>
      <p:sp>
        <p:nvSpPr>
          <p:cNvPr id="8" name="Text 5"/>
          <p:cNvSpPr/>
          <p:nvPr/>
        </p:nvSpPr>
        <p:spPr>
          <a:xfrm>
            <a:off x="5312926" y="4059317"/>
            <a:ext cx="4018359"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Globalization has shifted manufacturing to lower-wage countries, impacting employment opportunities and wages in developed nations.</a:t>
            </a:r>
            <a:endParaRPr lang="en-US" sz="1706" dirty="0"/>
          </a:p>
        </p:txBody>
      </p:sp>
      <p:sp>
        <p:nvSpPr>
          <p:cNvPr id="9" name="Text 6"/>
          <p:cNvSpPr/>
          <p:nvPr/>
        </p:nvSpPr>
        <p:spPr>
          <a:xfrm>
            <a:off x="9867543" y="3486507"/>
            <a:ext cx="3410545" cy="356235"/>
          </a:xfrm>
          <a:prstGeom prst="rect">
            <a:avLst/>
          </a:prstGeom>
          <a:noFill/>
          <a:ln/>
        </p:spPr>
        <p:txBody>
          <a:bodyPr wrap="none" rtlCol="0" anchor="t"/>
          <a:lstStyle/>
          <a:p>
            <a:pPr marL="0" indent="0">
              <a:lnSpc>
                <a:spcPts val="2806"/>
              </a:lnSpc>
              <a:buNone/>
            </a:pPr>
            <a:r>
              <a:rPr lang="en-US" sz="2245" dirty="0">
                <a:solidFill>
                  <a:srgbClr val="FAEBEB"/>
                </a:solidFill>
                <a:latin typeface="Dela Gothic One" pitchFamily="34" charset="0"/>
                <a:ea typeface="Dela Gothic One" pitchFamily="34" charset="-122"/>
                <a:cs typeface="Dela Gothic One" pitchFamily="34" charset="-120"/>
              </a:rPr>
              <a:t>Education and Skills</a:t>
            </a:r>
            <a:endParaRPr lang="en-US" sz="2245" dirty="0"/>
          </a:p>
        </p:txBody>
      </p:sp>
      <p:sp>
        <p:nvSpPr>
          <p:cNvPr id="10" name="Text 7"/>
          <p:cNvSpPr/>
          <p:nvPr/>
        </p:nvSpPr>
        <p:spPr>
          <a:xfrm>
            <a:off x="9867543" y="4059317"/>
            <a:ext cx="4018359" cy="138684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Access to quality education and training is crucial for economic success. Disparities in education systems can contribute to income inequality.</a:t>
            </a:r>
            <a:endParaRPr lang="en-US" sz="170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447568"/>
          </a:xfrm>
          <a:prstGeom prst="rect">
            <a:avLst/>
          </a:prstGeom>
        </p:spPr>
      </p:pic>
      <p:sp>
        <p:nvSpPr>
          <p:cNvPr id="5" name="Text 1"/>
          <p:cNvSpPr/>
          <p:nvPr/>
        </p:nvSpPr>
        <p:spPr>
          <a:xfrm>
            <a:off x="685324" y="3142178"/>
            <a:ext cx="11655504" cy="644128"/>
          </a:xfrm>
          <a:prstGeom prst="rect">
            <a:avLst/>
          </a:prstGeom>
          <a:noFill/>
          <a:ln/>
        </p:spPr>
        <p:txBody>
          <a:bodyPr wrap="none" rtlCol="0" anchor="t"/>
          <a:lstStyle/>
          <a:p>
            <a:pPr marL="0" indent="0">
              <a:lnSpc>
                <a:spcPts val="5072"/>
              </a:lnSpc>
              <a:buNone/>
            </a:pPr>
            <a:r>
              <a:rPr lang="en-US" sz="4057" dirty="0">
                <a:solidFill>
                  <a:srgbClr val="FAEBEB"/>
                </a:solidFill>
                <a:latin typeface="Dela Gothic One" pitchFamily="34" charset="0"/>
                <a:ea typeface="Dela Gothic One" pitchFamily="34" charset="-122"/>
                <a:cs typeface="Dela Gothic One" pitchFamily="34" charset="-120"/>
              </a:rPr>
              <a:t>Consequences of Economic Inequality</a:t>
            </a:r>
            <a:endParaRPr lang="en-US" sz="4057" dirty="0"/>
          </a:p>
        </p:txBody>
      </p:sp>
      <p:sp>
        <p:nvSpPr>
          <p:cNvPr id="6" name="Shape 2"/>
          <p:cNvSpPr/>
          <p:nvPr/>
        </p:nvSpPr>
        <p:spPr>
          <a:xfrm>
            <a:off x="685324" y="4079915"/>
            <a:ext cx="6532007" cy="1472922"/>
          </a:xfrm>
          <a:prstGeom prst="roundRect">
            <a:avLst>
              <a:gd name="adj" fmla="val 5584"/>
            </a:avLst>
          </a:prstGeom>
          <a:solidFill>
            <a:srgbClr val="740B0B"/>
          </a:solidFill>
          <a:ln w="7620">
            <a:solidFill>
              <a:srgbClr val="8D2424"/>
            </a:solidFill>
            <a:prstDash val="solid"/>
          </a:ln>
        </p:spPr>
      </p:sp>
      <p:sp>
        <p:nvSpPr>
          <p:cNvPr id="7" name="Text 3"/>
          <p:cNvSpPr/>
          <p:nvPr/>
        </p:nvSpPr>
        <p:spPr>
          <a:xfrm>
            <a:off x="888683" y="4283273"/>
            <a:ext cx="4042529" cy="322064"/>
          </a:xfrm>
          <a:prstGeom prst="rect">
            <a:avLst/>
          </a:prstGeom>
          <a:noFill/>
          <a:ln/>
        </p:spPr>
        <p:txBody>
          <a:bodyPr wrap="none" rtlCol="0" anchor="t"/>
          <a:lstStyle/>
          <a:p>
            <a:pPr marL="0" indent="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Reduced Economic Growth</a:t>
            </a:r>
            <a:endParaRPr lang="en-US" sz="2029" dirty="0"/>
          </a:p>
        </p:txBody>
      </p:sp>
      <p:sp>
        <p:nvSpPr>
          <p:cNvPr id="8" name="Text 4"/>
          <p:cNvSpPr/>
          <p:nvPr/>
        </p:nvSpPr>
        <p:spPr>
          <a:xfrm>
            <a:off x="888683" y="4722733"/>
            <a:ext cx="6125289" cy="626745"/>
          </a:xfrm>
          <a:prstGeom prst="rect">
            <a:avLst/>
          </a:prstGeom>
          <a:noFill/>
          <a:ln/>
        </p:spPr>
        <p:txBody>
          <a:bodyPr wrap="square" rtlCol="0" anchor="t"/>
          <a:lstStyle/>
          <a:p>
            <a:pPr marL="0" indent="0">
              <a:lnSpc>
                <a:spcPts val="2467"/>
              </a:lnSpc>
              <a:buNone/>
            </a:pPr>
            <a:r>
              <a:rPr lang="en-US" sz="1542" dirty="0">
                <a:solidFill>
                  <a:srgbClr val="FFE5E5"/>
                </a:solidFill>
                <a:latin typeface="DM Sans" pitchFamily="34" charset="0"/>
                <a:ea typeface="DM Sans" pitchFamily="34" charset="-122"/>
                <a:cs typeface="DM Sans" pitchFamily="34" charset="-120"/>
              </a:rPr>
              <a:t>Inequality can stifle economic growth by reducing aggregate demand and hindering investment in human capital.</a:t>
            </a:r>
            <a:endParaRPr lang="en-US" sz="1542" dirty="0"/>
          </a:p>
        </p:txBody>
      </p:sp>
      <p:sp>
        <p:nvSpPr>
          <p:cNvPr id="9" name="Shape 5"/>
          <p:cNvSpPr/>
          <p:nvPr/>
        </p:nvSpPr>
        <p:spPr>
          <a:xfrm>
            <a:off x="7413069" y="4079915"/>
            <a:ext cx="6532007" cy="1472922"/>
          </a:xfrm>
          <a:prstGeom prst="roundRect">
            <a:avLst>
              <a:gd name="adj" fmla="val 5584"/>
            </a:avLst>
          </a:prstGeom>
          <a:solidFill>
            <a:srgbClr val="740B0B"/>
          </a:solidFill>
          <a:ln w="7620">
            <a:solidFill>
              <a:srgbClr val="8D2424"/>
            </a:solidFill>
            <a:prstDash val="solid"/>
          </a:ln>
        </p:spPr>
      </p:sp>
      <p:sp>
        <p:nvSpPr>
          <p:cNvPr id="10" name="Text 6"/>
          <p:cNvSpPr/>
          <p:nvPr/>
        </p:nvSpPr>
        <p:spPr>
          <a:xfrm>
            <a:off x="7616428" y="4283273"/>
            <a:ext cx="4351615" cy="322064"/>
          </a:xfrm>
          <a:prstGeom prst="rect">
            <a:avLst/>
          </a:prstGeom>
          <a:noFill/>
          <a:ln/>
        </p:spPr>
        <p:txBody>
          <a:bodyPr wrap="none" rtlCol="0" anchor="t"/>
          <a:lstStyle/>
          <a:p>
            <a:pPr marL="0" indent="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Social Unrest and Instability</a:t>
            </a:r>
            <a:endParaRPr lang="en-US" sz="2029" dirty="0"/>
          </a:p>
        </p:txBody>
      </p:sp>
      <p:sp>
        <p:nvSpPr>
          <p:cNvPr id="11" name="Text 7"/>
          <p:cNvSpPr/>
          <p:nvPr/>
        </p:nvSpPr>
        <p:spPr>
          <a:xfrm>
            <a:off x="7616428" y="4722733"/>
            <a:ext cx="6125289" cy="626745"/>
          </a:xfrm>
          <a:prstGeom prst="rect">
            <a:avLst/>
          </a:prstGeom>
          <a:noFill/>
          <a:ln/>
        </p:spPr>
        <p:txBody>
          <a:bodyPr wrap="square" rtlCol="0" anchor="t"/>
          <a:lstStyle/>
          <a:p>
            <a:pPr marL="0" indent="0">
              <a:lnSpc>
                <a:spcPts val="2467"/>
              </a:lnSpc>
              <a:buNone/>
            </a:pPr>
            <a:r>
              <a:rPr lang="en-US" sz="1542" dirty="0">
                <a:solidFill>
                  <a:srgbClr val="FFE5E5"/>
                </a:solidFill>
                <a:latin typeface="DM Sans" pitchFamily="34" charset="0"/>
                <a:ea typeface="DM Sans" pitchFamily="34" charset="-122"/>
                <a:cs typeface="DM Sans" pitchFamily="34" charset="-120"/>
              </a:rPr>
              <a:t>Extreme inequality can lead to social unrest, political instability, and increased crime rates, undermining social cohesion.</a:t>
            </a:r>
            <a:endParaRPr lang="en-US" sz="1542" dirty="0"/>
          </a:p>
        </p:txBody>
      </p:sp>
      <p:sp>
        <p:nvSpPr>
          <p:cNvPr id="12" name="Shape 8"/>
          <p:cNvSpPr/>
          <p:nvPr/>
        </p:nvSpPr>
        <p:spPr>
          <a:xfrm>
            <a:off x="685324" y="5748576"/>
            <a:ext cx="6532007" cy="1786295"/>
          </a:xfrm>
          <a:prstGeom prst="roundRect">
            <a:avLst>
              <a:gd name="adj" fmla="val 4604"/>
            </a:avLst>
          </a:prstGeom>
          <a:solidFill>
            <a:srgbClr val="740B0B"/>
          </a:solidFill>
          <a:ln w="7620">
            <a:solidFill>
              <a:srgbClr val="8D2424"/>
            </a:solidFill>
            <a:prstDash val="solid"/>
          </a:ln>
        </p:spPr>
      </p:sp>
      <p:sp>
        <p:nvSpPr>
          <p:cNvPr id="13" name="Text 9"/>
          <p:cNvSpPr/>
          <p:nvPr/>
        </p:nvSpPr>
        <p:spPr>
          <a:xfrm>
            <a:off x="888683" y="5951934"/>
            <a:ext cx="2769275" cy="322064"/>
          </a:xfrm>
          <a:prstGeom prst="rect">
            <a:avLst/>
          </a:prstGeom>
          <a:noFill/>
          <a:ln/>
        </p:spPr>
        <p:txBody>
          <a:bodyPr wrap="none" rtlCol="0" anchor="t"/>
          <a:lstStyle/>
          <a:p>
            <a:pPr marL="0" indent="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Health Disparities</a:t>
            </a:r>
            <a:endParaRPr lang="en-US" sz="2029" dirty="0"/>
          </a:p>
        </p:txBody>
      </p:sp>
      <p:sp>
        <p:nvSpPr>
          <p:cNvPr id="14" name="Text 10"/>
          <p:cNvSpPr/>
          <p:nvPr/>
        </p:nvSpPr>
        <p:spPr>
          <a:xfrm>
            <a:off x="888683" y="6391394"/>
            <a:ext cx="6125289" cy="940118"/>
          </a:xfrm>
          <a:prstGeom prst="rect">
            <a:avLst/>
          </a:prstGeom>
          <a:noFill/>
          <a:ln/>
        </p:spPr>
        <p:txBody>
          <a:bodyPr wrap="square" rtlCol="0" anchor="t"/>
          <a:lstStyle/>
          <a:p>
            <a:pPr marL="0" indent="0">
              <a:lnSpc>
                <a:spcPts val="2467"/>
              </a:lnSpc>
              <a:buNone/>
            </a:pPr>
            <a:r>
              <a:rPr lang="en-US" sz="1542" dirty="0">
                <a:solidFill>
                  <a:srgbClr val="FFE5E5"/>
                </a:solidFill>
                <a:latin typeface="DM Sans" pitchFamily="34" charset="0"/>
                <a:ea typeface="DM Sans" pitchFamily="34" charset="-122"/>
                <a:cs typeface="DM Sans" pitchFamily="34" charset="-120"/>
              </a:rPr>
              <a:t>Inequality can exacerbate health disparities, leading to higher rates of chronic diseases and reduced life expectancy among disadvantaged groups.</a:t>
            </a:r>
            <a:endParaRPr lang="en-US" sz="1542" dirty="0"/>
          </a:p>
        </p:txBody>
      </p:sp>
      <p:sp>
        <p:nvSpPr>
          <p:cNvPr id="15" name="Shape 11"/>
          <p:cNvSpPr/>
          <p:nvPr/>
        </p:nvSpPr>
        <p:spPr>
          <a:xfrm>
            <a:off x="7413069" y="5748576"/>
            <a:ext cx="6532007" cy="1786295"/>
          </a:xfrm>
          <a:prstGeom prst="roundRect">
            <a:avLst>
              <a:gd name="adj" fmla="val 4604"/>
            </a:avLst>
          </a:prstGeom>
          <a:solidFill>
            <a:srgbClr val="740B0B"/>
          </a:solidFill>
          <a:ln w="7620">
            <a:solidFill>
              <a:srgbClr val="8D2424"/>
            </a:solidFill>
            <a:prstDash val="solid"/>
          </a:ln>
        </p:spPr>
      </p:sp>
      <p:sp>
        <p:nvSpPr>
          <p:cNvPr id="16" name="Text 12"/>
          <p:cNvSpPr/>
          <p:nvPr/>
        </p:nvSpPr>
        <p:spPr>
          <a:xfrm>
            <a:off x="7616428" y="5951934"/>
            <a:ext cx="3866078" cy="322064"/>
          </a:xfrm>
          <a:prstGeom prst="rect">
            <a:avLst/>
          </a:prstGeom>
          <a:noFill/>
          <a:ln/>
        </p:spPr>
        <p:txBody>
          <a:bodyPr wrap="none" rtlCol="0" anchor="t"/>
          <a:lstStyle/>
          <a:p>
            <a:pPr marL="0" indent="0">
              <a:lnSpc>
                <a:spcPts val="2536"/>
              </a:lnSpc>
              <a:buNone/>
            </a:pPr>
            <a:r>
              <a:rPr lang="en-US" sz="2029" dirty="0">
                <a:solidFill>
                  <a:srgbClr val="FFE5E5"/>
                </a:solidFill>
                <a:latin typeface="Dela Gothic One" pitchFamily="34" charset="0"/>
                <a:ea typeface="Dela Gothic One" pitchFamily="34" charset="-122"/>
                <a:cs typeface="Dela Gothic One" pitchFamily="34" charset="-120"/>
              </a:rPr>
              <a:t>Erosion of Social Mobility</a:t>
            </a:r>
            <a:endParaRPr lang="en-US" sz="2029" dirty="0"/>
          </a:p>
        </p:txBody>
      </p:sp>
      <p:sp>
        <p:nvSpPr>
          <p:cNvPr id="17" name="Text 13"/>
          <p:cNvSpPr/>
          <p:nvPr/>
        </p:nvSpPr>
        <p:spPr>
          <a:xfrm>
            <a:off x="7616428" y="6391394"/>
            <a:ext cx="6125289" cy="940118"/>
          </a:xfrm>
          <a:prstGeom prst="rect">
            <a:avLst/>
          </a:prstGeom>
          <a:noFill/>
          <a:ln/>
        </p:spPr>
        <p:txBody>
          <a:bodyPr wrap="square" rtlCol="0" anchor="t"/>
          <a:lstStyle/>
          <a:p>
            <a:pPr marL="0" indent="0">
              <a:lnSpc>
                <a:spcPts val="2467"/>
              </a:lnSpc>
              <a:buNone/>
            </a:pPr>
            <a:r>
              <a:rPr lang="en-US" sz="1542" dirty="0">
                <a:solidFill>
                  <a:srgbClr val="FFE5E5"/>
                </a:solidFill>
                <a:latin typeface="DM Sans" pitchFamily="34" charset="0"/>
                <a:ea typeface="DM Sans" pitchFamily="34" charset="-122"/>
                <a:cs typeface="DM Sans" pitchFamily="34" charset="-120"/>
              </a:rPr>
              <a:t>Inequality can hinder upward mobility, trapping individuals and families in poverty and limiting their opportunities for advancement.</a:t>
            </a:r>
            <a:endParaRPr lang="en-US" sz="154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36362" y="949523"/>
            <a:ext cx="7844076" cy="1221819"/>
          </a:xfrm>
          <a:prstGeom prst="rect">
            <a:avLst/>
          </a:prstGeom>
          <a:noFill/>
          <a:ln/>
        </p:spPr>
        <p:txBody>
          <a:bodyPr wrap="square" rtlCol="0" anchor="t"/>
          <a:lstStyle/>
          <a:p>
            <a:pPr marL="0" indent="0">
              <a:lnSpc>
                <a:spcPts val="4810"/>
              </a:lnSpc>
              <a:buNone/>
            </a:pPr>
            <a:r>
              <a:rPr lang="en-US" sz="3848" dirty="0">
                <a:solidFill>
                  <a:srgbClr val="FAEBEB"/>
                </a:solidFill>
                <a:latin typeface="Dela Gothic One" pitchFamily="34" charset="0"/>
                <a:ea typeface="Dela Gothic One" pitchFamily="34" charset="-122"/>
                <a:cs typeface="Dela Gothic One" pitchFamily="34" charset="-120"/>
              </a:rPr>
              <a:t>Measuring Economic Inequality</a:t>
            </a:r>
            <a:endParaRPr lang="en-US" sz="3848" dirty="0"/>
          </a:p>
        </p:txBody>
      </p:sp>
      <p:sp>
        <p:nvSpPr>
          <p:cNvPr id="6" name="Shape 2"/>
          <p:cNvSpPr/>
          <p:nvPr/>
        </p:nvSpPr>
        <p:spPr>
          <a:xfrm>
            <a:off x="6136362" y="2449830"/>
            <a:ext cx="7844076" cy="4830128"/>
          </a:xfrm>
          <a:prstGeom prst="roundRect">
            <a:avLst>
              <a:gd name="adj" fmla="val 1615"/>
            </a:avLst>
          </a:prstGeom>
          <a:noFill/>
          <a:ln w="7620">
            <a:solidFill>
              <a:srgbClr val="FFFFFF">
                <a:alpha val="24000"/>
              </a:srgbClr>
            </a:solidFill>
            <a:prstDash val="solid"/>
          </a:ln>
        </p:spPr>
      </p:sp>
      <p:sp>
        <p:nvSpPr>
          <p:cNvPr id="7" name="Shape 3"/>
          <p:cNvSpPr/>
          <p:nvPr/>
        </p:nvSpPr>
        <p:spPr>
          <a:xfrm>
            <a:off x="6143982" y="2457450"/>
            <a:ext cx="7828836" cy="535067"/>
          </a:xfrm>
          <a:prstGeom prst="rect">
            <a:avLst/>
          </a:prstGeom>
          <a:solidFill>
            <a:srgbClr val="FFFFFF">
              <a:alpha val="4000"/>
            </a:srgbClr>
          </a:solidFill>
          <a:ln/>
        </p:spPr>
      </p:sp>
      <p:sp>
        <p:nvSpPr>
          <p:cNvPr id="8" name="Text 4"/>
          <p:cNvSpPr/>
          <p:nvPr/>
        </p:nvSpPr>
        <p:spPr>
          <a:xfrm>
            <a:off x="6329601" y="2576393"/>
            <a:ext cx="3539371" cy="297180"/>
          </a:xfrm>
          <a:prstGeom prst="rect">
            <a:avLst/>
          </a:prstGeom>
          <a:noFill/>
          <a:ln/>
        </p:spPr>
        <p:txBody>
          <a:bodyPr wrap="non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Metric</a:t>
            </a:r>
            <a:endParaRPr lang="en-US" sz="1462" dirty="0"/>
          </a:p>
        </p:txBody>
      </p:sp>
      <p:sp>
        <p:nvSpPr>
          <p:cNvPr id="9" name="Text 5"/>
          <p:cNvSpPr/>
          <p:nvPr/>
        </p:nvSpPr>
        <p:spPr>
          <a:xfrm>
            <a:off x="10247828" y="2576393"/>
            <a:ext cx="3539371" cy="297180"/>
          </a:xfrm>
          <a:prstGeom prst="rect">
            <a:avLst/>
          </a:prstGeom>
          <a:noFill/>
          <a:ln/>
        </p:spPr>
        <p:txBody>
          <a:bodyPr wrap="non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Description</a:t>
            </a:r>
            <a:endParaRPr lang="en-US" sz="1462" dirty="0"/>
          </a:p>
        </p:txBody>
      </p:sp>
      <p:sp>
        <p:nvSpPr>
          <p:cNvPr id="10" name="Shape 6"/>
          <p:cNvSpPr/>
          <p:nvPr/>
        </p:nvSpPr>
        <p:spPr>
          <a:xfrm>
            <a:off x="6143982" y="2992517"/>
            <a:ext cx="7828836" cy="1426607"/>
          </a:xfrm>
          <a:prstGeom prst="rect">
            <a:avLst/>
          </a:prstGeom>
          <a:solidFill>
            <a:srgbClr val="000000">
              <a:alpha val="4000"/>
            </a:srgbClr>
          </a:solidFill>
          <a:ln/>
        </p:spPr>
      </p:sp>
      <p:sp>
        <p:nvSpPr>
          <p:cNvPr id="11" name="Text 7"/>
          <p:cNvSpPr/>
          <p:nvPr/>
        </p:nvSpPr>
        <p:spPr>
          <a:xfrm>
            <a:off x="6329601" y="3111460"/>
            <a:ext cx="3539371" cy="297180"/>
          </a:xfrm>
          <a:prstGeom prst="rect">
            <a:avLst/>
          </a:prstGeom>
          <a:noFill/>
          <a:ln/>
        </p:spPr>
        <p:txBody>
          <a:bodyPr wrap="non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Gini Coefficient</a:t>
            </a:r>
            <a:endParaRPr lang="en-US" sz="1462" dirty="0"/>
          </a:p>
        </p:txBody>
      </p:sp>
      <p:sp>
        <p:nvSpPr>
          <p:cNvPr id="12" name="Text 8"/>
          <p:cNvSpPr/>
          <p:nvPr/>
        </p:nvSpPr>
        <p:spPr>
          <a:xfrm>
            <a:off x="10247828" y="3111460"/>
            <a:ext cx="3539371" cy="1188720"/>
          </a:xfrm>
          <a:prstGeom prst="rect">
            <a:avLst/>
          </a:prstGeom>
          <a:noFill/>
          <a:ln/>
        </p:spPr>
        <p:txBody>
          <a:bodyPr wrap="squar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Measures income inequality on a scale of 0 to 1, with 0 representing perfect equality and 1 representing maximum inequality.</a:t>
            </a:r>
            <a:endParaRPr lang="en-US" sz="1462" dirty="0"/>
          </a:p>
        </p:txBody>
      </p:sp>
      <p:sp>
        <p:nvSpPr>
          <p:cNvPr id="13" name="Shape 9"/>
          <p:cNvSpPr/>
          <p:nvPr/>
        </p:nvSpPr>
        <p:spPr>
          <a:xfrm>
            <a:off x="6143982" y="4419124"/>
            <a:ext cx="7828836" cy="1426607"/>
          </a:xfrm>
          <a:prstGeom prst="rect">
            <a:avLst/>
          </a:prstGeom>
          <a:solidFill>
            <a:srgbClr val="FFFFFF">
              <a:alpha val="4000"/>
            </a:srgbClr>
          </a:solidFill>
          <a:ln/>
        </p:spPr>
      </p:sp>
      <p:sp>
        <p:nvSpPr>
          <p:cNvPr id="14" name="Text 10"/>
          <p:cNvSpPr/>
          <p:nvPr/>
        </p:nvSpPr>
        <p:spPr>
          <a:xfrm>
            <a:off x="6329601" y="4538067"/>
            <a:ext cx="3539371" cy="297180"/>
          </a:xfrm>
          <a:prstGeom prst="rect">
            <a:avLst/>
          </a:prstGeom>
          <a:noFill/>
          <a:ln/>
        </p:spPr>
        <p:txBody>
          <a:bodyPr wrap="non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Palma Ratio</a:t>
            </a:r>
            <a:endParaRPr lang="en-US" sz="1462" dirty="0"/>
          </a:p>
        </p:txBody>
      </p:sp>
      <p:sp>
        <p:nvSpPr>
          <p:cNvPr id="15" name="Text 11"/>
          <p:cNvSpPr/>
          <p:nvPr/>
        </p:nvSpPr>
        <p:spPr>
          <a:xfrm>
            <a:off x="10247828" y="4538067"/>
            <a:ext cx="3539371" cy="1188720"/>
          </a:xfrm>
          <a:prstGeom prst="rect">
            <a:avLst/>
          </a:prstGeom>
          <a:noFill/>
          <a:ln/>
        </p:spPr>
        <p:txBody>
          <a:bodyPr wrap="squar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Compares the income of the top 10% of earners to the income of the bottom 40%, highlighting the extent of income concentration at the top.</a:t>
            </a:r>
            <a:endParaRPr lang="en-US" sz="1462" dirty="0"/>
          </a:p>
        </p:txBody>
      </p:sp>
      <p:sp>
        <p:nvSpPr>
          <p:cNvPr id="16" name="Shape 12"/>
          <p:cNvSpPr/>
          <p:nvPr/>
        </p:nvSpPr>
        <p:spPr>
          <a:xfrm>
            <a:off x="6143982" y="5845731"/>
            <a:ext cx="7828836" cy="1426607"/>
          </a:xfrm>
          <a:prstGeom prst="rect">
            <a:avLst/>
          </a:prstGeom>
          <a:solidFill>
            <a:srgbClr val="000000">
              <a:alpha val="4000"/>
            </a:srgbClr>
          </a:solidFill>
          <a:ln/>
        </p:spPr>
      </p:sp>
      <p:sp>
        <p:nvSpPr>
          <p:cNvPr id="17" name="Text 13"/>
          <p:cNvSpPr/>
          <p:nvPr/>
        </p:nvSpPr>
        <p:spPr>
          <a:xfrm>
            <a:off x="6329601" y="5964674"/>
            <a:ext cx="3539371" cy="297180"/>
          </a:xfrm>
          <a:prstGeom prst="rect">
            <a:avLst/>
          </a:prstGeom>
          <a:noFill/>
          <a:ln/>
        </p:spPr>
        <p:txBody>
          <a:bodyPr wrap="non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Income Share of Top 1%</a:t>
            </a:r>
            <a:endParaRPr lang="en-US" sz="1462" dirty="0"/>
          </a:p>
        </p:txBody>
      </p:sp>
      <p:sp>
        <p:nvSpPr>
          <p:cNvPr id="18" name="Text 14"/>
          <p:cNvSpPr/>
          <p:nvPr/>
        </p:nvSpPr>
        <p:spPr>
          <a:xfrm>
            <a:off x="10247828" y="5964674"/>
            <a:ext cx="3539371" cy="1188720"/>
          </a:xfrm>
          <a:prstGeom prst="rect">
            <a:avLst/>
          </a:prstGeom>
          <a:noFill/>
          <a:ln/>
        </p:spPr>
        <p:txBody>
          <a:bodyPr wrap="square" rtlCol="0" anchor="t"/>
          <a:lstStyle/>
          <a:p>
            <a:pPr marL="0" indent="0">
              <a:lnSpc>
                <a:spcPts val="2340"/>
              </a:lnSpc>
              <a:buNone/>
            </a:pPr>
            <a:r>
              <a:rPr lang="en-US" sz="1462" dirty="0">
                <a:solidFill>
                  <a:srgbClr val="FFE5E5"/>
                </a:solidFill>
                <a:latin typeface="DM Sans" pitchFamily="34" charset="0"/>
                <a:ea typeface="DM Sans" pitchFamily="34" charset="-122"/>
                <a:cs typeface="DM Sans" pitchFamily="34" charset="-120"/>
              </a:rPr>
              <a:t>Measures the proportion of national income earned by the wealthiest 1% of individuals, providing insight into income concentration.</a:t>
            </a:r>
            <a:endParaRPr lang="en-US" sz="146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026676" y="1005126"/>
            <a:ext cx="9169837" cy="594360"/>
          </a:xfrm>
          <a:prstGeom prst="rect">
            <a:avLst/>
          </a:prstGeom>
          <a:noFill/>
          <a:ln/>
        </p:spPr>
        <p:txBody>
          <a:bodyPr wrap="none" rtlCol="0" anchor="t"/>
          <a:lstStyle/>
          <a:p>
            <a:pPr marL="0" indent="0">
              <a:lnSpc>
                <a:spcPts val="4680"/>
              </a:lnSpc>
              <a:buNone/>
            </a:pPr>
            <a:r>
              <a:rPr lang="en-US" sz="3744" dirty="0">
                <a:solidFill>
                  <a:srgbClr val="FAEBEB"/>
                </a:solidFill>
                <a:latin typeface="Dela Gothic One" pitchFamily="34" charset="0"/>
                <a:ea typeface="Dela Gothic One" pitchFamily="34" charset="-122"/>
                <a:cs typeface="Dela Gothic One" pitchFamily="34" charset="-120"/>
              </a:rPr>
              <a:t>Addressing Economic Inequality</a:t>
            </a:r>
            <a:endParaRPr lang="en-US" sz="3744" dirty="0"/>
          </a:p>
        </p:txBody>
      </p:sp>
      <p:sp>
        <p:nvSpPr>
          <p:cNvPr id="5" name="Shape 2"/>
          <p:cNvSpPr/>
          <p:nvPr/>
        </p:nvSpPr>
        <p:spPr>
          <a:xfrm>
            <a:off x="7111960" y="2164080"/>
            <a:ext cx="406479" cy="406479"/>
          </a:xfrm>
          <a:prstGeom prst="roundRect">
            <a:avLst>
              <a:gd name="adj" fmla="val 18670"/>
            </a:avLst>
          </a:prstGeom>
          <a:solidFill>
            <a:srgbClr val="740B0B"/>
          </a:solidFill>
          <a:ln w="7620">
            <a:solidFill>
              <a:srgbClr val="8D2424"/>
            </a:solidFill>
            <a:prstDash val="solid"/>
          </a:ln>
        </p:spPr>
      </p:sp>
      <p:sp>
        <p:nvSpPr>
          <p:cNvPr id="6" name="Text 3"/>
          <p:cNvSpPr/>
          <p:nvPr/>
        </p:nvSpPr>
        <p:spPr>
          <a:xfrm>
            <a:off x="7231261" y="2224683"/>
            <a:ext cx="167759" cy="285274"/>
          </a:xfrm>
          <a:prstGeom prst="rect">
            <a:avLst/>
          </a:prstGeom>
          <a:noFill/>
          <a:ln/>
        </p:spPr>
        <p:txBody>
          <a:bodyPr wrap="none" rtlCol="0" anchor="t"/>
          <a:lstStyle/>
          <a:p>
            <a:pPr marL="0" indent="0" algn="ctr">
              <a:lnSpc>
                <a:spcPts val="2246"/>
              </a:lnSpc>
              <a:buNone/>
            </a:pPr>
            <a:r>
              <a:rPr lang="en-US" sz="2246" dirty="0">
                <a:solidFill>
                  <a:srgbClr val="FFE5E5"/>
                </a:solidFill>
                <a:latin typeface="Dela Gothic One" pitchFamily="34" charset="0"/>
                <a:ea typeface="Dela Gothic One" pitchFamily="34" charset="-122"/>
                <a:cs typeface="Dela Gothic One" pitchFamily="34" charset="-120"/>
              </a:rPr>
              <a:t>1</a:t>
            </a:r>
            <a:endParaRPr lang="en-US" sz="2246" dirty="0"/>
          </a:p>
        </p:txBody>
      </p:sp>
      <p:sp>
        <p:nvSpPr>
          <p:cNvPr id="7" name="Text 4"/>
          <p:cNvSpPr/>
          <p:nvPr/>
        </p:nvSpPr>
        <p:spPr>
          <a:xfrm>
            <a:off x="3286006" y="2141458"/>
            <a:ext cx="3035498" cy="297180"/>
          </a:xfrm>
          <a:prstGeom prst="rect">
            <a:avLst/>
          </a:prstGeom>
          <a:noFill/>
          <a:ln/>
        </p:spPr>
        <p:txBody>
          <a:bodyPr wrap="none" rtlCol="0" anchor="t"/>
          <a:lstStyle/>
          <a:p>
            <a:pPr marL="0" indent="0" algn="r">
              <a:lnSpc>
                <a:spcPts val="2340"/>
              </a:lnSpc>
              <a:buNone/>
            </a:pPr>
            <a:r>
              <a:rPr lang="en-US" sz="1872" dirty="0">
                <a:solidFill>
                  <a:srgbClr val="FFE5E5"/>
                </a:solidFill>
                <a:latin typeface="Dela Gothic One" pitchFamily="34" charset="0"/>
                <a:ea typeface="Dela Gothic One" pitchFamily="34" charset="-122"/>
                <a:cs typeface="Dela Gothic One" pitchFamily="34" charset="-120"/>
              </a:rPr>
              <a:t>Progressive Taxation</a:t>
            </a:r>
            <a:endParaRPr lang="en-US" sz="1872" dirty="0"/>
          </a:p>
        </p:txBody>
      </p:sp>
      <p:sp>
        <p:nvSpPr>
          <p:cNvPr id="8" name="Text 5"/>
          <p:cNvSpPr/>
          <p:nvPr/>
        </p:nvSpPr>
        <p:spPr>
          <a:xfrm>
            <a:off x="1026676" y="2546985"/>
            <a:ext cx="5294828" cy="867251"/>
          </a:xfrm>
          <a:prstGeom prst="rect">
            <a:avLst/>
          </a:prstGeom>
          <a:noFill/>
          <a:ln/>
        </p:spPr>
        <p:txBody>
          <a:bodyPr wrap="square" rtlCol="0" anchor="t"/>
          <a:lstStyle/>
          <a:p>
            <a:pPr marL="0" indent="0" algn="r">
              <a:lnSpc>
                <a:spcPts val="2276"/>
              </a:lnSpc>
              <a:buNone/>
            </a:pPr>
            <a:r>
              <a:rPr lang="en-US" sz="1423" dirty="0">
                <a:solidFill>
                  <a:srgbClr val="FFE5E5"/>
                </a:solidFill>
                <a:latin typeface="DM Sans" pitchFamily="34" charset="0"/>
                <a:ea typeface="DM Sans" pitchFamily="34" charset="-122"/>
                <a:cs typeface="DM Sans" pitchFamily="34" charset="-120"/>
              </a:rPr>
              <a:t>Imposing higher tax rates on higher earners and providing tax breaks to lower earners can help redistribute income and reduce inequality.</a:t>
            </a:r>
            <a:endParaRPr lang="en-US" sz="1423" dirty="0"/>
          </a:p>
        </p:txBody>
      </p:sp>
      <p:sp>
        <p:nvSpPr>
          <p:cNvPr id="9" name="Shape 6"/>
          <p:cNvSpPr/>
          <p:nvPr/>
        </p:nvSpPr>
        <p:spPr>
          <a:xfrm>
            <a:off x="7111960" y="3067407"/>
            <a:ext cx="406479" cy="406479"/>
          </a:xfrm>
          <a:prstGeom prst="roundRect">
            <a:avLst>
              <a:gd name="adj" fmla="val 18670"/>
            </a:avLst>
          </a:prstGeom>
          <a:solidFill>
            <a:srgbClr val="740B0B"/>
          </a:solidFill>
          <a:ln w="7620">
            <a:solidFill>
              <a:srgbClr val="8D2424"/>
            </a:solidFill>
            <a:prstDash val="solid"/>
          </a:ln>
        </p:spPr>
      </p:sp>
      <p:sp>
        <p:nvSpPr>
          <p:cNvPr id="10" name="Text 7"/>
          <p:cNvSpPr/>
          <p:nvPr/>
        </p:nvSpPr>
        <p:spPr>
          <a:xfrm>
            <a:off x="7196018" y="3128010"/>
            <a:ext cx="238244" cy="285274"/>
          </a:xfrm>
          <a:prstGeom prst="rect">
            <a:avLst/>
          </a:prstGeom>
          <a:noFill/>
          <a:ln/>
        </p:spPr>
        <p:txBody>
          <a:bodyPr wrap="none" rtlCol="0" anchor="t"/>
          <a:lstStyle/>
          <a:p>
            <a:pPr marL="0" indent="0" algn="ctr">
              <a:lnSpc>
                <a:spcPts val="2246"/>
              </a:lnSpc>
              <a:buNone/>
            </a:pPr>
            <a:r>
              <a:rPr lang="en-US" sz="2246" dirty="0">
                <a:solidFill>
                  <a:srgbClr val="FFE5E5"/>
                </a:solidFill>
                <a:latin typeface="Dela Gothic One" pitchFamily="34" charset="0"/>
                <a:ea typeface="Dela Gothic One" pitchFamily="34" charset="-122"/>
                <a:cs typeface="Dela Gothic One" pitchFamily="34" charset="-120"/>
              </a:rPr>
              <a:t>2</a:t>
            </a:r>
            <a:endParaRPr lang="en-US" sz="2246" dirty="0"/>
          </a:p>
        </p:txBody>
      </p:sp>
      <p:sp>
        <p:nvSpPr>
          <p:cNvPr id="11" name="Text 8"/>
          <p:cNvSpPr/>
          <p:nvPr/>
        </p:nvSpPr>
        <p:spPr>
          <a:xfrm>
            <a:off x="8308896" y="3044785"/>
            <a:ext cx="2635329" cy="297180"/>
          </a:xfrm>
          <a:prstGeom prst="rect">
            <a:avLst/>
          </a:prstGeom>
          <a:noFill/>
          <a:ln/>
        </p:spPr>
        <p:txBody>
          <a:bodyPr wrap="none" rtlCol="0" anchor="t"/>
          <a:lstStyle/>
          <a:p>
            <a:pPr marL="0" indent="0" algn="l">
              <a:lnSpc>
                <a:spcPts val="2340"/>
              </a:lnSpc>
              <a:buNone/>
            </a:pPr>
            <a:r>
              <a:rPr lang="en-US" sz="1872" dirty="0">
                <a:solidFill>
                  <a:srgbClr val="FFE5E5"/>
                </a:solidFill>
                <a:latin typeface="Dela Gothic One" pitchFamily="34" charset="0"/>
                <a:ea typeface="Dela Gothic One" pitchFamily="34" charset="-122"/>
                <a:cs typeface="Dela Gothic One" pitchFamily="34" charset="-120"/>
              </a:rPr>
              <a:t>Social Safety Nets</a:t>
            </a:r>
            <a:endParaRPr lang="en-US" sz="1872" dirty="0"/>
          </a:p>
        </p:txBody>
      </p:sp>
      <p:sp>
        <p:nvSpPr>
          <p:cNvPr id="12" name="Text 9"/>
          <p:cNvSpPr/>
          <p:nvPr/>
        </p:nvSpPr>
        <p:spPr>
          <a:xfrm>
            <a:off x="8308896" y="3450312"/>
            <a:ext cx="5294828" cy="867251"/>
          </a:xfrm>
          <a:prstGeom prst="rect">
            <a:avLst/>
          </a:prstGeom>
          <a:noFill/>
          <a:ln/>
        </p:spPr>
        <p:txBody>
          <a:bodyPr wrap="square" rtlCol="0" anchor="t"/>
          <a:lstStyle/>
          <a:p>
            <a:pPr marL="0" indent="0" algn="l">
              <a:lnSpc>
                <a:spcPts val="2276"/>
              </a:lnSpc>
              <a:buNone/>
            </a:pPr>
            <a:r>
              <a:rPr lang="en-US" sz="1423" dirty="0">
                <a:solidFill>
                  <a:srgbClr val="FFE5E5"/>
                </a:solidFill>
                <a:latin typeface="DM Sans" pitchFamily="34" charset="0"/>
                <a:ea typeface="DM Sans" pitchFamily="34" charset="-122"/>
                <a:cs typeface="DM Sans" pitchFamily="34" charset="-120"/>
              </a:rPr>
              <a:t>Expanding social safety nets, such as unemployment benefits, food stamps, and subsidized healthcare, can provide a safety net for vulnerable individuals and families.</a:t>
            </a:r>
            <a:endParaRPr lang="en-US" sz="1423" dirty="0"/>
          </a:p>
        </p:txBody>
      </p:sp>
      <p:sp>
        <p:nvSpPr>
          <p:cNvPr id="13" name="Shape 10"/>
          <p:cNvSpPr/>
          <p:nvPr/>
        </p:nvSpPr>
        <p:spPr>
          <a:xfrm>
            <a:off x="7111960" y="3978712"/>
            <a:ext cx="406479" cy="406479"/>
          </a:xfrm>
          <a:prstGeom prst="roundRect">
            <a:avLst>
              <a:gd name="adj" fmla="val 18670"/>
            </a:avLst>
          </a:prstGeom>
          <a:solidFill>
            <a:srgbClr val="740B0B"/>
          </a:solidFill>
          <a:ln w="7620">
            <a:solidFill>
              <a:srgbClr val="8D2424"/>
            </a:solidFill>
            <a:prstDash val="solid"/>
          </a:ln>
        </p:spPr>
      </p:sp>
      <p:sp>
        <p:nvSpPr>
          <p:cNvPr id="14" name="Text 11"/>
          <p:cNvSpPr/>
          <p:nvPr/>
        </p:nvSpPr>
        <p:spPr>
          <a:xfrm>
            <a:off x="7189470" y="4039314"/>
            <a:ext cx="251341" cy="285274"/>
          </a:xfrm>
          <a:prstGeom prst="rect">
            <a:avLst/>
          </a:prstGeom>
          <a:noFill/>
          <a:ln/>
        </p:spPr>
        <p:txBody>
          <a:bodyPr wrap="none" rtlCol="0" anchor="t"/>
          <a:lstStyle/>
          <a:p>
            <a:pPr marL="0" indent="0" algn="ctr">
              <a:lnSpc>
                <a:spcPts val="2246"/>
              </a:lnSpc>
              <a:buNone/>
            </a:pPr>
            <a:r>
              <a:rPr lang="en-US" sz="2246" dirty="0">
                <a:solidFill>
                  <a:srgbClr val="FFE5E5"/>
                </a:solidFill>
                <a:latin typeface="Dela Gothic One" pitchFamily="34" charset="0"/>
                <a:ea typeface="Dela Gothic One" pitchFamily="34" charset="-122"/>
                <a:cs typeface="Dela Gothic One" pitchFamily="34" charset="-120"/>
              </a:rPr>
              <a:t>3</a:t>
            </a:r>
            <a:endParaRPr lang="en-US" sz="2246" dirty="0"/>
          </a:p>
        </p:txBody>
      </p:sp>
      <p:sp>
        <p:nvSpPr>
          <p:cNvPr id="15" name="Text 12"/>
          <p:cNvSpPr/>
          <p:nvPr/>
        </p:nvSpPr>
        <p:spPr>
          <a:xfrm>
            <a:off x="2889528" y="3956090"/>
            <a:ext cx="3431977" cy="297180"/>
          </a:xfrm>
          <a:prstGeom prst="rect">
            <a:avLst/>
          </a:prstGeom>
          <a:noFill/>
          <a:ln/>
        </p:spPr>
        <p:txBody>
          <a:bodyPr wrap="none" rtlCol="0" anchor="t"/>
          <a:lstStyle/>
          <a:p>
            <a:pPr marL="0" indent="0" algn="r">
              <a:lnSpc>
                <a:spcPts val="2340"/>
              </a:lnSpc>
              <a:buNone/>
            </a:pPr>
            <a:r>
              <a:rPr lang="en-US" sz="1872" dirty="0">
                <a:solidFill>
                  <a:srgbClr val="FFE5E5"/>
                </a:solidFill>
                <a:latin typeface="Dela Gothic One" pitchFamily="34" charset="0"/>
                <a:ea typeface="Dela Gothic One" pitchFamily="34" charset="-122"/>
                <a:cs typeface="Dela Gothic One" pitchFamily="34" charset="-120"/>
              </a:rPr>
              <a:t>Investment in Education</a:t>
            </a:r>
            <a:endParaRPr lang="en-US" sz="1872" dirty="0"/>
          </a:p>
        </p:txBody>
      </p:sp>
      <p:sp>
        <p:nvSpPr>
          <p:cNvPr id="16" name="Text 13"/>
          <p:cNvSpPr/>
          <p:nvPr/>
        </p:nvSpPr>
        <p:spPr>
          <a:xfrm>
            <a:off x="1026676" y="4361617"/>
            <a:ext cx="5294828" cy="867251"/>
          </a:xfrm>
          <a:prstGeom prst="rect">
            <a:avLst/>
          </a:prstGeom>
          <a:noFill/>
          <a:ln/>
        </p:spPr>
        <p:txBody>
          <a:bodyPr wrap="square" rtlCol="0" anchor="t"/>
          <a:lstStyle/>
          <a:p>
            <a:pPr marL="0" indent="0" algn="r">
              <a:lnSpc>
                <a:spcPts val="2276"/>
              </a:lnSpc>
              <a:buNone/>
            </a:pPr>
            <a:r>
              <a:rPr lang="en-US" sz="1423" dirty="0">
                <a:solidFill>
                  <a:srgbClr val="FFE5E5"/>
                </a:solidFill>
                <a:latin typeface="DM Sans" pitchFamily="34" charset="0"/>
                <a:ea typeface="DM Sans" pitchFamily="34" charset="-122"/>
                <a:cs typeface="DM Sans" pitchFamily="34" charset="-120"/>
              </a:rPr>
              <a:t>Investing in early childhood education, accessible higher education, and workforce training can equip individuals with the skills needed for economic success.</a:t>
            </a:r>
            <a:endParaRPr lang="en-US" sz="1423" dirty="0"/>
          </a:p>
        </p:txBody>
      </p:sp>
      <p:sp>
        <p:nvSpPr>
          <p:cNvPr id="17" name="Shape 14"/>
          <p:cNvSpPr/>
          <p:nvPr/>
        </p:nvSpPr>
        <p:spPr>
          <a:xfrm>
            <a:off x="7111960" y="4886087"/>
            <a:ext cx="406479" cy="406479"/>
          </a:xfrm>
          <a:prstGeom prst="roundRect">
            <a:avLst>
              <a:gd name="adj" fmla="val 18670"/>
            </a:avLst>
          </a:prstGeom>
          <a:solidFill>
            <a:srgbClr val="740B0B"/>
          </a:solidFill>
          <a:ln w="7620">
            <a:solidFill>
              <a:srgbClr val="8D2424"/>
            </a:solidFill>
            <a:prstDash val="solid"/>
          </a:ln>
        </p:spPr>
      </p:sp>
      <p:sp>
        <p:nvSpPr>
          <p:cNvPr id="18" name="Text 15"/>
          <p:cNvSpPr/>
          <p:nvPr/>
        </p:nvSpPr>
        <p:spPr>
          <a:xfrm>
            <a:off x="7183398" y="4946690"/>
            <a:ext cx="263604" cy="285274"/>
          </a:xfrm>
          <a:prstGeom prst="rect">
            <a:avLst/>
          </a:prstGeom>
          <a:noFill/>
          <a:ln/>
        </p:spPr>
        <p:txBody>
          <a:bodyPr wrap="none" rtlCol="0" anchor="t"/>
          <a:lstStyle/>
          <a:p>
            <a:pPr marL="0" indent="0" algn="ctr">
              <a:lnSpc>
                <a:spcPts val="2246"/>
              </a:lnSpc>
              <a:buNone/>
            </a:pPr>
            <a:r>
              <a:rPr lang="en-US" sz="2246" dirty="0">
                <a:solidFill>
                  <a:srgbClr val="FFE5E5"/>
                </a:solidFill>
                <a:latin typeface="Dela Gothic One" pitchFamily="34" charset="0"/>
                <a:ea typeface="Dela Gothic One" pitchFamily="34" charset="-122"/>
                <a:cs typeface="Dela Gothic One" pitchFamily="34" charset="-120"/>
              </a:rPr>
              <a:t>4</a:t>
            </a:r>
            <a:endParaRPr lang="en-US" sz="2246" dirty="0"/>
          </a:p>
        </p:txBody>
      </p:sp>
      <p:sp>
        <p:nvSpPr>
          <p:cNvPr id="19" name="Text 16"/>
          <p:cNvSpPr/>
          <p:nvPr/>
        </p:nvSpPr>
        <p:spPr>
          <a:xfrm>
            <a:off x="8308896" y="4863465"/>
            <a:ext cx="3628906" cy="297180"/>
          </a:xfrm>
          <a:prstGeom prst="rect">
            <a:avLst/>
          </a:prstGeom>
          <a:noFill/>
          <a:ln/>
        </p:spPr>
        <p:txBody>
          <a:bodyPr wrap="none" rtlCol="0" anchor="t"/>
          <a:lstStyle/>
          <a:p>
            <a:pPr marL="0" indent="0" algn="l">
              <a:lnSpc>
                <a:spcPts val="2340"/>
              </a:lnSpc>
              <a:buNone/>
            </a:pPr>
            <a:r>
              <a:rPr lang="en-US" sz="1872" dirty="0">
                <a:solidFill>
                  <a:srgbClr val="FFE5E5"/>
                </a:solidFill>
                <a:latin typeface="Dela Gothic One" pitchFamily="34" charset="0"/>
                <a:ea typeface="Dela Gothic One" pitchFamily="34" charset="-122"/>
                <a:cs typeface="Dela Gothic One" pitchFamily="34" charset="-120"/>
              </a:rPr>
              <a:t>Minimum Wage Increases</a:t>
            </a:r>
            <a:endParaRPr lang="en-US" sz="1872" dirty="0"/>
          </a:p>
        </p:txBody>
      </p:sp>
      <p:sp>
        <p:nvSpPr>
          <p:cNvPr id="20" name="Text 17"/>
          <p:cNvSpPr/>
          <p:nvPr/>
        </p:nvSpPr>
        <p:spPr>
          <a:xfrm>
            <a:off x="8308896" y="5268992"/>
            <a:ext cx="5294828" cy="867251"/>
          </a:xfrm>
          <a:prstGeom prst="rect">
            <a:avLst/>
          </a:prstGeom>
          <a:noFill/>
          <a:ln/>
        </p:spPr>
        <p:txBody>
          <a:bodyPr wrap="square" rtlCol="0" anchor="t"/>
          <a:lstStyle/>
          <a:p>
            <a:pPr marL="0" indent="0" algn="l">
              <a:lnSpc>
                <a:spcPts val="2276"/>
              </a:lnSpc>
              <a:buNone/>
            </a:pPr>
            <a:r>
              <a:rPr lang="en-US" sz="1423" dirty="0">
                <a:solidFill>
                  <a:srgbClr val="FFE5E5"/>
                </a:solidFill>
                <a:latin typeface="DM Sans" pitchFamily="34" charset="0"/>
                <a:ea typeface="DM Sans" pitchFamily="34" charset="-122"/>
                <a:cs typeface="DM Sans" pitchFamily="34" charset="-120"/>
              </a:rPr>
              <a:t>Raising the minimum wage can boost the earnings of low-wage workers, reducing income inequality and increasing consumer spending.</a:t>
            </a:r>
            <a:endParaRPr lang="en-US" sz="1423" dirty="0"/>
          </a:p>
        </p:txBody>
      </p:sp>
      <p:sp>
        <p:nvSpPr>
          <p:cNvPr id="21" name="Shape 18"/>
          <p:cNvSpPr/>
          <p:nvPr/>
        </p:nvSpPr>
        <p:spPr>
          <a:xfrm>
            <a:off x="7111960" y="5793462"/>
            <a:ext cx="406479" cy="406479"/>
          </a:xfrm>
          <a:prstGeom prst="roundRect">
            <a:avLst>
              <a:gd name="adj" fmla="val 18670"/>
            </a:avLst>
          </a:prstGeom>
          <a:solidFill>
            <a:srgbClr val="740B0B"/>
          </a:solidFill>
          <a:ln w="7620">
            <a:solidFill>
              <a:srgbClr val="8D2424"/>
            </a:solidFill>
            <a:prstDash val="solid"/>
          </a:ln>
        </p:spPr>
      </p:sp>
      <p:sp>
        <p:nvSpPr>
          <p:cNvPr id="22" name="Text 19"/>
          <p:cNvSpPr/>
          <p:nvPr/>
        </p:nvSpPr>
        <p:spPr>
          <a:xfrm>
            <a:off x="7188994" y="5854065"/>
            <a:ext cx="252293" cy="285274"/>
          </a:xfrm>
          <a:prstGeom prst="rect">
            <a:avLst/>
          </a:prstGeom>
          <a:noFill/>
          <a:ln/>
        </p:spPr>
        <p:txBody>
          <a:bodyPr wrap="none" rtlCol="0" anchor="t"/>
          <a:lstStyle/>
          <a:p>
            <a:pPr marL="0" indent="0" algn="ctr">
              <a:lnSpc>
                <a:spcPts val="2246"/>
              </a:lnSpc>
              <a:buNone/>
            </a:pPr>
            <a:r>
              <a:rPr lang="en-US" sz="2246" dirty="0">
                <a:solidFill>
                  <a:srgbClr val="FFE5E5"/>
                </a:solidFill>
                <a:latin typeface="Dela Gothic One" pitchFamily="34" charset="0"/>
                <a:ea typeface="Dela Gothic One" pitchFamily="34" charset="-122"/>
                <a:cs typeface="Dela Gothic One" pitchFamily="34" charset="-120"/>
              </a:rPr>
              <a:t>5</a:t>
            </a:r>
            <a:endParaRPr lang="en-US" sz="2246" dirty="0"/>
          </a:p>
        </p:txBody>
      </p:sp>
      <p:sp>
        <p:nvSpPr>
          <p:cNvPr id="23" name="Text 20"/>
          <p:cNvSpPr/>
          <p:nvPr/>
        </p:nvSpPr>
        <p:spPr>
          <a:xfrm>
            <a:off x="1162288" y="5770840"/>
            <a:ext cx="5159216" cy="297180"/>
          </a:xfrm>
          <a:prstGeom prst="rect">
            <a:avLst/>
          </a:prstGeom>
          <a:noFill/>
          <a:ln/>
        </p:spPr>
        <p:txBody>
          <a:bodyPr wrap="none" rtlCol="0" anchor="t"/>
          <a:lstStyle/>
          <a:p>
            <a:pPr marL="0" indent="0" algn="r">
              <a:lnSpc>
                <a:spcPts val="2340"/>
              </a:lnSpc>
              <a:buNone/>
            </a:pPr>
            <a:r>
              <a:rPr lang="en-US" sz="1872" dirty="0">
                <a:solidFill>
                  <a:srgbClr val="FFE5E5"/>
                </a:solidFill>
                <a:latin typeface="Dela Gothic One" pitchFamily="34" charset="0"/>
                <a:ea typeface="Dela Gothic One" pitchFamily="34" charset="-122"/>
                <a:cs typeface="Dela Gothic One" pitchFamily="34" charset="-120"/>
              </a:rPr>
              <a:t>Job Creation and Skills Development</a:t>
            </a:r>
            <a:endParaRPr lang="en-US" sz="1872" dirty="0"/>
          </a:p>
        </p:txBody>
      </p:sp>
      <p:sp>
        <p:nvSpPr>
          <p:cNvPr id="24" name="Text 21"/>
          <p:cNvSpPr/>
          <p:nvPr/>
        </p:nvSpPr>
        <p:spPr>
          <a:xfrm>
            <a:off x="1026676" y="6176367"/>
            <a:ext cx="5294828" cy="867251"/>
          </a:xfrm>
          <a:prstGeom prst="rect">
            <a:avLst/>
          </a:prstGeom>
          <a:noFill/>
          <a:ln/>
        </p:spPr>
        <p:txBody>
          <a:bodyPr wrap="square" rtlCol="0" anchor="t"/>
          <a:lstStyle/>
          <a:p>
            <a:pPr marL="0" indent="0" algn="r">
              <a:lnSpc>
                <a:spcPts val="2276"/>
              </a:lnSpc>
              <a:buNone/>
            </a:pPr>
            <a:r>
              <a:rPr lang="en-US" sz="1423" dirty="0">
                <a:solidFill>
                  <a:srgbClr val="FFE5E5"/>
                </a:solidFill>
                <a:latin typeface="DM Sans" pitchFamily="34" charset="0"/>
                <a:ea typeface="DM Sans" pitchFamily="34" charset="-122"/>
                <a:cs typeface="DM Sans" pitchFamily="34" charset="-120"/>
              </a:rPr>
              <a:t>Government programs aimed at job creation and skills development can address the skills gap and provide employment opportunities for marginalized groups.</a:t>
            </a:r>
            <a:endParaRPr lang="en-US" sz="142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0A0A0A">
              <a:alpha val="75000"/>
            </a:srgbClr>
          </a:solidFill>
          <a:ln/>
        </p:spPr>
      </p:sp>
      <p:sp>
        <p:nvSpPr>
          <p:cNvPr id="4" name="Text 1"/>
          <p:cNvSpPr/>
          <p:nvPr/>
        </p:nvSpPr>
        <p:spPr>
          <a:xfrm>
            <a:off x="1675567" y="445532"/>
            <a:ext cx="6364367" cy="533043"/>
          </a:xfrm>
          <a:prstGeom prst="rect">
            <a:avLst/>
          </a:prstGeom>
          <a:noFill/>
          <a:ln/>
        </p:spPr>
        <p:txBody>
          <a:bodyPr wrap="none" rtlCol="0" anchor="t"/>
          <a:lstStyle/>
          <a:p>
            <a:pPr marL="0" indent="0">
              <a:lnSpc>
                <a:spcPts val="4197"/>
              </a:lnSpc>
              <a:buNone/>
            </a:pPr>
            <a:r>
              <a:rPr lang="en-US" sz="3358" dirty="0">
                <a:solidFill>
                  <a:srgbClr val="FAEBEB"/>
                </a:solidFill>
                <a:latin typeface="Dela Gothic One" pitchFamily="34" charset="0"/>
                <a:ea typeface="Dela Gothic One" pitchFamily="34" charset="-122"/>
                <a:cs typeface="Dela Gothic One" pitchFamily="34" charset="-120"/>
              </a:rPr>
              <a:t>Policy Recommendations</a:t>
            </a:r>
            <a:endParaRPr lang="en-US" sz="3358" dirty="0"/>
          </a:p>
        </p:txBody>
      </p:sp>
      <p:pic>
        <p:nvPicPr>
          <p:cNvPr id="5" name="Image 1" descr="preencoded.png"/>
          <p:cNvPicPr>
            <a:picLocks noChangeAspect="1"/>
          </p:cNvPicPr>
          <p:nvPr/>
        </p:nvPicPr>
        <p:blipFill>
          <a:blip r:embed="rId4"/>
          <a:stretch>
            <a:fillRect/>
          </a:stretch>
        </p:blipFill>
        <p:spPr>
          <a:xfrm>
            <a:off x="1675567" y="1302663"/>
            <a:ext cx="810220" cy="1296353"/>
          </a:xfrm>
          <a:prstGeom prst="rect">
            <a:avLst/>
          </a:prstGeom>
        </p:spPr>
      </p:pic>
      <p:sp>
        <p:nvSpPr>
          <p:cNvPr id="6" name="Text 2"/>
          <p:cNvSpPr/>
          <p:nvPr/>
        </p:nvSpPr>
        <p:spPr>
          <a:xfrm>
            <a:off x="2728793" y="1464707"/>
            <a:ext cx="3557945" cy="266462"/>
          </a:xfrm>
          <a:prstGeom prst="rect">
            <a:avLst/>
          </a:prstGeom>
          <a:noFill/>
          <a:ln/>
        </p:spPr>
        <p:txBody>
          <a:bodyPr wrap="none" rtlCol="0" anchor="t"/>
          <a:lstStyle/>
          <a:p>
            <a:pPr marL="0" indent="0" algn="l">
              <a:lnSpc>
                <a:spcPts val="2099"/>
              </a:lnSpc>
              <a:buNone/>
            </a:pPr>
            <a:r>
              <a:rPr lang="en-US" sz="1679" dirty="0">
                <a:solidFill>
                  <a:srgbClr val="FFE5E5"/>
                </a:solidFill>
                <a:latin typeface="Dela Gothic One" pitchFamily="34" charset="0"/>
                <a:ea typeface="Dela Gothic One" pitchFamily="34" charset="-122"/>
                <a:cs typeface="Dela Gothic One" pitchFamily="34" charset="-120"/>
              </a:rPr>
              <a:t>Increase the Minimum Wage</a:t>
            </a:r>
            <a:endParaRPr lang="en-US" sz="1679" dirty="0"/>
          </a:p>
        </p:txBody>
      </p:sp>
      <p:sp>
        <p:nvSpPr>
          <p:cNvPr id="7" name="Text 3"/>
          <p:cNvSpPr/>
          <p:nvPr/>
        </p:nvSpPr>
        <p:spPr>
          <a:xfrm>
            <a:off x="2728793" y="1828324"/>
            <a:ext cx="10226040" cy="259199"/>
          </a:xfrm>
          <a:prstGeom prst="rect">
            <a:avLst/>
          </a:prstGeom>
          <a:noFill/>
          <a:ln/>
        </p:spPr>
        <p:txBody>
          <a:bodyPr wrap="none" rtlCol="0" anchor="t"/>
          <a:lstStyle/>
          <a:p>
            <a:pPr marL="0" indent="0" algn="l">
              <a:lnSpc>
                <a:spcPts val="2042"/>
              </a:lnSpc>
              <a:buNone/>
            </a:pPr>
            <a:r>
              <a:rPr lang="en-US" sz="1276" dirty="0">
                <a:solidFill>
                  <a:srgbClr val="FFE5E5"/>
                </a:solidFill>
                <a:latin typeface="DM Sans" pitchFamily="34" charset="0"/>
                <a:ea typeface="DM Sans" pitchFamily="34" charset="-122"/>
                <a:cs typeface="DM Sans" pitchFamily="34" charset="-120"/>
              </a:rPr>
              <a:t>Raising the minimum wage to a living wage can significantly benefit low-income workers and their families, reducing income inequality.</a:t>
            </a:r>
            <a:endParaRPr lang="en-US" sz="1276" dirty="0"/>
          </a:p>
        </p:txBody>
      </p:sp>
      <p:pic>
        <p:nvPicPr>
          <p:cNvPr id="8" name="Image 2" descr="preencoded.png"/>
          <p:cNvPicPr>
            <a:picLocks noChangeAspect="1"/>
          </p:cNvPicPr>
          <p:nvPr/>
        </p:nvPicPr>
        <p:blipFill>
          <a:blip r:embed="rId5"/>
          <a:stretch>
            <a:fillRect/>
          </a:stretch>
        </p:blipFill>
        <p:spPr>
          <a:xfrm>
            <a:off x="1675567" y="2599015"/>
            <a:ext cx="810220" cy="1296353"/>
          </a:xfrm>
          <a:prstGeom prst="rect">
            <a:avLst/>
          </a:prstGeom>
        </p:spPr>
      </p:pic>
      <p:sp>
        <p:nvSpPr>
          <p:cNvPr id="9" name="Text 4"/>
          <p:cNvSpPr/>
          <p:nvPr/>
        </p:nvSpPr>
        <p:spPr>
          <a:xfrm>
            <a:off x="2728793" y="2761059"/>
            <a:ext cx="4738568" cy="266462"/>
          </a:xfrm>
          <a:prstGeom prst="rect">
            <a:avLst/>
          </a:prstGeom>
          <a:noFill/>
          <a:ln/>
        </p:spPr>
        <p:txBody>
          <a:bodyPr wrap="none" rtlCol="0" anchor="t"/>
          <a:lstStyle/>
          <a:p>
            <a:pPr marL="0" indent="0" algn="l">
              <a:lnSpc>
                <a:spcPts val="2099"/>
              </a:lnSpc>
              <a:buNone/>
            </a:pPr>
            <a:r>
              <a:rPr lang="en-US" sz="1679" dirty="0">
                <a:solidFill>
                  <a:srgbClr val="FFE5E5"/>
                </a:solidFill>
                <a:latin typeface="Dela Gothic One" pitchFamily="34" charset="0"/>
                <a:ea typeface="Dela Gothic One" pitchFamily="34" charset="-122"/>
                <a:cs typeface="Dela Gothic One" pitchFamily="34" charset="-120"/>
              </a:rPr>
              <a:t>Expand Access to Affordable Housing</a:t>
            </a:r>
            <a:endParaRPr lang="en-US" sz="1679" dirty="0"/>
          </a:p>
        </p:txBody>
      </p:sp>
      <p:sp>
        <p:nvSpPr>
          <p:cNvPr id="10" name="Text 5"/>
          <p:cNvSpPr/>
          <p:nvPr/>
        </p:nvSpPr>
        <p:spPr>
          <a:xfrm>
            <a:off x="2728793" y="3124676"/>
            <a:ext cx="10226040" cy="518398"/>
          </a:xfrm>
          <a:prstGeom prst="rect">
            <a:avLst/>
          </a:prstGeom>
          <a:noFill/>
          <a:ln/>
        </p:spPr>
        <p:txBody>
          <a:bodyPr wrap="square" rtlCol="0" anchor="t"/>
          <a:lstStyle/>
          <a:p>
            <a:pPr marL="0" indent="0" algn="l">
              <a:lnSpc>
                <a:spcPts val="2042"/>
              </a:lnSpc>
              <a:buNone/>
            </a:pPr>
            <a:r>
              <a:rPr lang="en-US" sz="1276" dirty="0">
                <a:solidFill>
                  <a:srgbClr val="FFE5E5"/>
                </a:solidFill>
                <a:latin typeface="DM Sans" pitchFamily="34" charset="0"/>
                <a:ea typeface="DM Sans" pitchFamily="34" charset="-122"/>
                <a:cs typeface="DM Sans" pitchFamily="34" charset="-120"/>
              </a:rPr>
              <a:t>Providing affordable housing options for low- and moderate-income individuals and families can reduce housing costs and free up income for other necessities.</a:t>
            </a:r>
            <a:endParaRPr lang="en-US" sz="1276" dirty="0"/>
          </a:p>
        </p:txBody>
      </p:sp>
      <p:pic>
        <p:nvPicPr>
          <p:cNvPr id="11" name="Image 3" descr="preencoded.png"/>
          <p:cNvPicPr>
            <a:picLocks noChangeAspect="1"/>
          </p:cNvPicPr>
          <p:nvPr/>
        </p:nvPicPr>
        <p:blipFill>
          <a:blip r:embed="rId6"/>
          <a:stretch>
            <a:fillRect/>
          </a:stretch>
        </p:blipFill>
        <p:spPr>
          <a:xfrm>
            <a:off x="1675567" y="3895368"/>
            <a:ext cx="810220" cy="1296353"/>
          </a:xfrm>
          <a:prstGeom prst="rect">
            <a:avLst/>
          </a:prstGeom>
        </p:spPr>
      </p:pic>
      <p:sp>
        <p:nvSpPr>
          <p:cNvPr id="12" name="Text 6"/>
          <p:cNvSpPr/>
          <p:nvPr/>
        </p:nvSpPr>
        <p:spPr>
          <a:xfrm>
            <a:off x="2728793" y="4057412"/>
            <a:ext cx="3850124" cy="266462"/>
          </a:xfrm>
          <a:prstGeom prst="rect">
            <a:avLst/>
          </a:prstGeom>
          <a:noFill/>
          <a:ln/>
        </p:spPr>
        <p:txBody>
          <a:bodyPr wrap="none" rtlCol="0" anchor="t"/>
          <a:lstStyle/>
          <a:p>
            <a:pPr marL="0" indent="0" algn="l">
              <a:lnSpc>
                <a:spcPts val="2099"/>
              </a:lnSpc>
              <a:buNone/>
            </a:pPr>
            <a:r>
              <a:rPr lang="en-US" sz="1679" dirty="0">
                <a:solidFill>
                  <a:srgbClr val="FFE5E5"/>
                </a:solidFill>
                <a:latin typeface="Dela Gothic One" pitchFamily="34" charset="0"/>
                <a:ea typeface="Dela Gothic One" pitchFamily="34" charset="-122"/>
                <a:cs typeface="Dela Gothic One" pitchFamily="34" charset="-120"/>
              </a:rPr>
              <a:t>Strengthen Social Safety Nets</a:t>
            </a:r>
            <a:endParaRPr lang="en-US" sz="1679" dirty="0"/>
          </a:p>
        </p:txBody>
      </p:sp>
      <p:sp>
        <p:nvSpPr>
          <p:cNvPr id="13" name="Text 7"/>
          <p:cNvSpPr/>
          <p:nvPr/>
        </p:nvSpPr>
        <p:spPr>
          <a:xfrm>
            <a:off x="2728793" y="4421029"/>
            <a:ext cx="10226040" cy="518398"/>
          </a:xfrm>
          <a:prstGeom prst="rect">
            <a:avLst/>
          </a:prstGeom>
          <a:noFill/>
          <a:ln/>
        </p:spPr>
        <p:txBody>
          <a:bodyPr wrap="square" rtlCol="0" anchor="t"/>
          <a:lstStyle/>
          <a:p>
            <a:pPr marL="0" indent="0" algn="l">
              <a:lnSpc>
                <a:spcPts val="2042"/>
              </a:lnSpc>
              <a:buNone/>
            </a:pPr>
            <a:r>
              <a:rPr lang="en-US" sz="1276" dirty="0">
                <a:solidFill>
                  <a:srgbClr val="FFE5E5"/>
                </a:solidFill>
                <a:latin typeface="DM Sans" pitchFamily="34" charset="0"/>
                <a:ea typeface="DM Sans" pitchFamily="34" charset="-122"/>
                <a:cs typeface="DM Sans" pitchFamily="34" charset="-120"/>
              </a:rPr>
              <a:t>Expanding and strengthening social safety nets, such as unemployment benefits, food stamps, and healthcare subsidies, can protect vulnerable individuals and families.</a:t>
            </a:r>
            <a:endParaRPr lang="en-US" sz="1276" dirty="0"/>
          </a:p>
        </p:txBody>
      </p:sp>
      <p:pic>
        <p:nvPicPr>
          <p:cNvPr id="14" name="Image 4" descr="preencoded.png"/>
          <p:cNvPicPr>
            <a:picLocks noChangeAspect="1"/>
          </p:cNvPicPr>
          <p:nvPr/>
        </p:nvPicPr>
        <p:blipFill>
          <a:blip r:embed="rId7"/>
          <a:stretch>
            <a:fillRect/>
          </a:stretch>
        </p:blipFill>
        <p:spPr>
          <a:xfrm>
            <a:off x="1675567" y="5191720"/>
            <a:ext cx="810220" cy="1296353"/>
          </a:xfrm>
          <a:prstGeom prst="rect">
            <a:avLst/>
          </a:prstGeom>
        </p:spPr>
      </p:pic>
      <p:sp>
        <p:nvSpPr>
          <p:cNvPr id="15" name="Text 8"/>
          <p:cNvSpPr/>
          <p:nvPr/>
        </p:nvSpPr>
        <p:spPr>
          <a:xfrm>
            <a:off x="2728793" y="5353764"/>
            <a:ext cx="4464129" cy="266462"/>
          </a:xfrm>
          <a:prstGeom prst="rect">
            <a:avLst/>
          </a:prstGeom>
          <a:noFill/>
          <a:ln/>
        </p:spPr>
        <p:txBody>
          <a:bodyPr wrap="none" rtlCol="0" anchor="t"/>
          <a:lstStyle/>
          <a:p>
            <a:pPr marL="0" indent="0" algn="l">
              <a:lnSpc>
                <a:spcPts val="2099"/>
              </a:lnSpc>
              <a:buNone/>
            </a:pPr>
            <a:r>
              <a:rPr lang="en-US" sz="1679" dirty="0">
                <a:solidFill>
                  <a:srgbClr val="FFE5E5"/>
                </a:solidFill>
                <a:latin typeface="Dela Gothic One" pitchFamily="34" charset="0"/>
                <a:ea typeface="Dela Gothic One" pitchFamily="34" charset="-122"/>
                <a:cs typeface="Dela Gothic One" pitchFamily="34" charset="-120"/>
              </a:rPr>
              <a:t>Invest in Early Childhood Education</a:t>
            </a:r>
            <a:endParaRPr lang="en-US" sz="1679" dirty="0"/>
          </a:p>
        </p:txBody>
      </p:sp>
      <p:sp>
        <p:nvSpPr>
          <p:cNvPr id="16" name="Text 9"/>
          <p:cNvSpPr/>
          <p:nvPr/>
        </p:nvSpPr>
        <p:spPr>
          <a:xfrm>
            <a:off x="2728793" y="5717381"/>
            <a:ext cx="10226040" cy="518398"/>
          </a:xfrm>
          <a:prstGeom prst="rect">
            <a:avLst/>
          </a:prstGeom>
          <a:noFill/>
          <a:ln/>
        </p:spPr>
        <p:txBody>
          <a:bodyPr wrap="square" rtlCol="0" anchor="t"/>
          <a:lstStyle/>
          <a:p>
            <a:pPr marL="0" indent="0" algn="l">
              <a:lnSpc>
                <a:spcPts val="2042"/>
              </a:lnSpc>
              <a:buNone/>
            </a:pPr>
            <a:r>
              <a:rPr lang="en-US" sz="1276" dirty="0">
                <a:solidFill>
                  <a:srgbClr val="FFE5E5"/>
                </a:solidFill>
                <a:latin typeface="DM Sans" pitchFamily="34" charset="0"/>
                <a:ea typeface="DM Sans" pitchFamily="34" charset="-122"/>
                <a:cs typeface="DM Sans" pitchFamily="34" charset="-120"/>
              </a:rPr>
              <a:t>Investing in early childhood education can provide children from disadvantaged backgrounds with a foundation for success, promoting social mobility.</a:t>
            </a:r>
            <a:endParaRPr lang="en-US" sz="1276" dirty="0"/>
          </a:p>
        </p:txBody>
      </p:sp>
      <p:pic>
        <p:nvPicPr>
          <p:cNvPr id="17" name="Image 5" descr="preencoded.png"/>
          <p:cNvPicPr>
            <a:picLocks noChangeAspect="1"/>
          </p:cNvPicPr>
          <p:nvPr/>
        </p:nvPicPr>
        <p:blipFill>
          <a:blip r:embed="rId8"/>
          <a:stretch>
            <a:fillRect/>
          </a:stretch>
        </p:blipFill>
        <p:spPr>
          <a:xfrm>
            <a:off x="1675567" y="6488073"/>
            <a:ext cx="810220" cy="1296353"/>
          </a:xfrm>
          <a:prstGeom prst="rect">
            <a:avLst/>
          </a:prstGeom>
        </p:spPr>
      </p:pic>
      <p:sp>
        <p:nvSpPr>
          <p:cNvPr id="18" name="Text 10"/>
          <p:cNvSpPr/>
          <p:nvPr/>
        </p:nvSpPr>
        <p:spPr>
          <a:xfrm>
            <a:off x="2728793" y="6650117"/>
            <a:ext cx="4295775" cy="266462"/>
          </a:xfrm>
          <a:prstGeom prst="rect">
            <a:avLst/>
          </a:prstGeom>
          <a:noFill/>
          <a:ln/>
        </p:spPr>
        <p:txBody>
          <a:bodyPr wrap="none" rtlCol="0" anchor="t"/>
          <a:lstStyle/>
          <a:p>
            <a:pPr marL="0" indent="0" algn="l">
              <a:lnSpc>
                <a:spcPts val="2099"/>
              </a:lnSpc>
              <a:buNone/>
            </a:pPr>
            <a:r>
              <a:rPr lang="en-US" sz="1679" dirty="0">
                <a:solidFill>
                  <a:srgbClr val="FFE5E5"/>
                </a:solidFill>
                <a:latin typeface="Dela Gothic One" pitchFamily="34" charset="0"/>
                <a:ea typeface="Dela Gothic One" pitchFamily="34" charset="-122"/>
                <a:cs typeface="Dela Gothic One" pitchFamily="34" charset="-120"/>
              </a:rPr>
              <a:t>Promote Equal Pay for Equal Work</a:t>
            </a:r>
            <a:endParaRPr lang="en-US" sz="1679" dirty="0"/>
          </a:p>
        </p:txBody>
      </p:sp>
      <p:sp>
        <p:nvSpPr>
          <p:cNvPr id="19" name="Text 11"/>
          <p:cNvSpPr/>
          <p:nvPr/>
        </p:nvSpPr>
        <p:spPr>
          <a:xfrm>
            <a:off x="2728793" y="7013734"/>
            <a:ext cx="10226040" cy="259199"/>
          </a:xfrm>
          <a:prstGeom prst="rect">
            <a:avLst/>
          </a:prstGeom>
          <a:noFill/>
          <a:ln/>
        </p:spPr>
        <p:txBody>
          <a:bodyPr wrap="none" rtlCol="0" anchor="t"/>
          <a:lstStyle/>
          <a:p>
            <a:pPr marL="0" indent="0" algn="l">
              <a:lnSpc>
                <a:spcPts val="2042"/>
              </a:lnSpc>
              <a:buNone/>
            </a:pPr>
            <a:r>
              <a:rPr lang="en-US" sz="1276" dirty="0">
                <a:solidFill>
                  <a:srgbClr val="FFE5E5"/>
                </a:solidFill>
                <a:latin typeface="DM Sans" pitchFamily="34" charset="0"/>
                <a:ea typeface="DM Sans" pitchFamily="34" charset="-122"/>
                <a:cs typeface="DM Sans" pitchFamily="34" charset="-120"/>
              </a:rPr>
              <a:t>Closing the gender pay gap and ensuring equal pay for equal work for all workers is crucial for reducing income inequality.</a:t>
            </a:r>
            <a:endParaRPr lang="en-US" sz="127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708196"/>
          </a:xfrm>
          <a:prstGeom prst="rect">
            <a:avLst/>
          </a:prstGeom>
        </p:spPr>
      </p:pic>
      <p:sp>
        <p:nvSpPr>
          <p:cNvPr id="5" name="Text 1"/>
          <p:cNvSpPr/>
          <p:nvPr/>
        </p:nvSpPr>
        <p:spPr>
          <a:xfrm>
            <a:off x="758309" y="4429958"/>
            <a:ext cx="5701546" cy="712708"/>
          </a:xfrm>
          <a:prstGeom prst="rect">
            <a:avLst/>
          </a:prstGeom>
          <a:noFill/>
          <a:ln/>
        </p:spPr>
        <p:txBody>
          <a:bodyPr wrap="none" rtlCol="0" anchor="t"/>
          <a:lstStyle/>
          <a:p>
            <a:pPr marL="0" indent="0">
              <a:lnSpc>
                <a:spcPts val="5612"/>
              </a:lnSpc>
              <a:buNone/>
            </a:pPr>
            <a:r>
              <a:rPr lang="en-US" sz="4489" dirty="0">
                <a:solidFill>
                  <a:srgbClr val="FAEBEB"/>
                </a:solidFill>
                <a:latin typeface="Dela Gothic One" pitchFamily="34" charset="0"/>
                <a:ea typeface="Dela Gothic One" pitchFamily="34" charset="-122"/>
                <a:cs typeface="Dela Gothic One" pitchFamily="34" charset="-120"/>
              </a:rPr>
              <a:t>Conclusion</a:t>
            </a:r>
            <a:endParaRPr lang="en-US" sz="4489" dirty="0"/>
          </a:p>
        </p:txBody>
      </p:sp>
      <p:sp>
        <p:nvSpPr>
          <p:cNvPr id="6" name="Text 2"/>
          <p:cNvSpPr/>
          <p:nvPr/>
        </p:nvSpPr>
        <p:spPr>
          <a:xfrm>
            <a:off x="758309" y="5467588"/>
            <a:ext cx="13113782" cy="1040130"/>
          </a:xfrm>
          <a:prstGeom prst="rect">
            <a:avLst/>
          </a:prstGeom>
          <a:noFill/>
          <a:ln/>
        </p:spPr>
        <p:txBody>
          <a:bodyPr wrap="square" rtlCol="0" anchor="t"/>
          <a:lstStyle/>
          <a:p>
            <a:pPr marL="0" indent="0">
              <a:lnSpc>
                <a:spcPts val="2730"/>
              </a:lnSpc>
              <a:buNone/>
            </a:pPr>
            <a:r>
              <a:rPr lang="en-US" sz="1706" dirty="0">
                <a:solidFill>
                  <a:srgbClr val="FFE5E5"/>
                </a:solidFill>
                <a:latin typeface="DM Sans" pitchFamily="34" charset="0"/>
                <a:ea typeface="DM Sans" pitchFamily="34" charset="-122"/>
                <a:cs typeface="DM Sans" pitchFamily="34" charset="-120"/>
              </a:rPr>
              <a:t>Addressing economic inequality is a multifaceted challenge requiring a comprehensive approach that addresses both the causes and consequences of disparity. Policy interventions, social programs, and collective action are essential for creating a more just and equitable society where everyone has a fair chance at success.</a:t>
            </a:r>
            <a:endParaRPr lang="en-US" sz="17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8309" y="2512695"/>
            <a:ext cx="5701546" cy="712708"/>
          </a:xfrm>
          <a:prstGeom prst="rect">
            <a:avLst/>
          </a:prstGeom>
          <a:noFill/>
          <a:ln/>
        </p:spPr>
        <p:txBody>
          <a:bodyPr wrap="none" rtlCol="0" anchor="t"/>
          <a:lstStyle/>
          <a:p>
            <a:pPr marL="0" indent="0">
              <a:lnSpc>
                <a:spcPts val="5612"/>
              </a:lnSpc>
              <a:buNone/>
            </a:pPr>
            <a:endParaRPr lang="en-US" sz="4489" dirty="0"/>
          </a:p>
        </p:txBody>
      </p:sp>
      <p:pic>
        <p:nvPicPr>
          <p:cNvPr id="6" name="Image 2" descr="preencoded.png"/>
          <p:cNvPicPr>
            <a:picLocks noChangeAspect="1"/>
          </p:cNvPicPr>
          <p:nvPr/>
        </p:nvPicPr>
        <p:blipFill>
          <a:blip r:embed="rId5"/>
          <a:stretch>
            <a:fillRect/>
          </a:stretch>
        </p:blipFill>
        <p:spPr>
          <a:xfrm>
            <a:off x="758309" y="3550325"/>
            <a:ext cx="3899892" cy="2166580"/>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748</Words>
  <Application>Microsoft Office PowerPoint</Application>
  <PresentationFormat>Custom</PresentationFormat>
  <Paragraphs>79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2024-07-27T09:07:41Z</dcterms:created>
  <dcterms:modified xsi:type="dcterms:W3CDTF">2024-07-27T09:19:06Z</dcterms:modified>
</cp:coreProperties>
</file>